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3" r:id="rId4"/>
    <p:sldMasterId id="2147483676" r:id="rId5"/>
  </p:sldMasterIdLst>
  <p:notesMasterIdLst>
    <p:notesMasterId r:id="rId35"/>
  </p:notesMasterIdLst>
  <p:sldIdLst>
    <p:sldId id="256" r:id="rId6"/>
    <p:sldId id="257" r:id="rId7"/>
    <p:sldId id="267" r:id="rId8"/>
    <p:sldId id="282" r:id="rId9"/>
    <p:sldId id="268" r:id="rId10"/>
    <p:sldId id="269" r:id="rId11"/>
    <p:sldId id="270" r:id="rId12"/>
    <p:sldId id="271" r:id="rId13"/>
    <p:sldId id="299" r:id="rId14"/>
    <p:sldId id="301" r:id="rId15"/>
    <p:sldId id="302" r:id="rId16"/>
    <p:sldId id="303" r:id="rId17"/>
    <p:sldId id="305" r:id="rId18"/>
    <p:sldId id="306" r:id="rId19"/>
    <p:sldId id="307" r:id="rId20"/>
    <p:sldId id="308" r:id="rId21"/>
    <p:sldId id="272" r:id="rId22"/>
    <p:sldId id="277" r:id="rId23"/>
    <p:sldId id="279" r:id="rId24"/>
    <p:sldId id="280" r:id="rId25"/>
    <p:sldId id="310" r:id="rId26"/>
    <p:sldId id="311" r:id="rId27"/>
    <p:sldId id="258" r:id="rId28"/>
    <p:sldId id="278" r:id="rId29"/>
    <p:sldId id="260" r:id="rId30"/>
    <p:sldId id="273" r:id="rId31"/>
    <p:sldId id="274" r:id="rId32"/>
    <p:sldId id="275" r:id="rId33"/>
    <p:sldId id="276" r:id="rId3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516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notesMaster" Target="notesMasters/notesMaster1.xml"/><Relationship Id="rId34" Type="http://schemas.openxmlformats.org/officeDocument/2006/relationships/slide" Target="slides/slide29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7.emf"/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9B832-6034-4265-9DF6-AFE468AF61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A0005-CF76-4627-BC99-29E9BBA2EF7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9B1CB-5FFE-424D-8833-4BC746D01219}" type="datetime3">
              <a:rPr lang="zh-CN" altLang="en-US" smtClean="0"/>
            </a:fld>
            <a:endParaRPr lang="en-US" altLang="zh-CN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C47BF-77E4-489C-822F-C152598005E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78F97-C4B5-43F6-AE1B-A68CFF3B0326}" type="datetime3">
              <a:rPr lang="zh-CN" altLang="en-US" smtClean="0"/>
            </a:fld>
            <a:endParaRPr lang="en-US" altLang="zh-CN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6F9E8-D4B2-4C02-AB9B-85BFC996DB6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D8FE5-9E3C-4274-9F1A-813900FB0DD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C0614-C472-4E53-953D-5075E6D80C6A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D8FE5-9E3C-4274-9F1A-813900FB0DD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F6E1E1-FBED-4495-8F03-93648BE4A23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D8FE5-9E3C-4274-9F1A-813900FB0DD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A7181-433C-478E-ABB1-20DD97888727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BD185-C032-4DD9-A500-82431299CC5A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D8FE5-9E3C-4274-9F1A-813900FB0DD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D8FE5-9E3C-4274-9F1A-813900FB0DD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D8FE5-9E3C-4274-9F1A-813900FB0DD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D8FE5-9E3C-4274-9F1A-813900FB0DD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766234" y="260350"/>
            <a:ext cx="10716684" cy="56356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8C9297DD-3533-4CC7-9FCD-168CC0121321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  <p:transition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FC2C7-36C0-4F69-9EA2-DCBD93F74F5A}" type="datetime3">
              <a:rPr lang="zh-CN" altLang="en-US"/>
            </a:fld>
            <a:endParaRPr lang="en-US" altLang="zh-CN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A638A-606A-4DED-9E9A-2833744A23D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5189B-929C-4459-B5A5-5B2DD7CF1E8F}" type="datetime3">
              <a:rPr lang="zh-CN" altLang="en-US"/>
            </a:fld>
            <a:endParaRPr lang="en-US" altLang="zh-CN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CF7BA-70C4-47AB-A579-715A62E481B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7403E-87D6-40F8-AE4C-0B5919DB86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734C8-0008-4F18-B273-C5ED7B4D617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67" y="6292850"/>
            <a:ext cx="32512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2D01009-3CDC-43DD-8895-16A8A7FD7679}" type="datetime3">
              <a:rPr lang="zh-CN" altLang="en-US" smtClean="0"/>
            </a:fld>
            <a:endParaRPr lang="en-US" altLang="zh-CN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09418" y="6270625"/>
            <a:ext cx="27791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03418" y="6267450"/>
            <a:ext cx="10435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60A87E9-8990-4C41-B89B-74D614809932}" type="slidenum">
              <a:rPr lang="en-US" altLang="zh-CN"/>
            </a:fld>
            <a:endParaRPr lang="en-US" altLang="zh-CN"/>
          </a:p>
        </p:txBody>
      </p:sp>
      <p:sp>
        <p:nvSpPr>
          <p:cNvPr id="1030" name="Line 37"/>
          <p:cNvSpPr>
            <a:spLocks noChangeShapeType="1"/>
          </p:cNvSpPr>
          <p:nvPr userDrawn="1"/>
        </p:nvSpPr>
        <p:spPr bwMode="auto">
          <a:xfrm>
            <a:off x="527051" y="6223000"/>
            <a:ext cx="10905067" cy="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 sz="2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1177925" rtl="0" eaLnBrk="0" fontAlgn="base" hangingPunct="0">
        <a:spcBef>
          <a:spcPct val="0"/>
        </a:spcBef>
        <a:spcAft>
          <a:spcPct val="0"/>
        </a:spcAft>
        <a:tabLst>
          <a:tab pos="377825" algn="l"/>
          <a:tab pos="3530600" algn="l"/>
          <a:tab pos="4286250" algn="l"/>
          <a:tab pos="4959350" algn="l"/>
          <a:tab pos="5994400" algn="l"/>
        </a:tabLs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177925" rtl="0" eaLnBrk="0" fontAlgn="base" hangingPunct="0">
        <a:spcBef>
          <a:spcPct val="0"/>
        </a:spcBef>
        <a:spcAft>
          <a:spcPct val="0"/>
        </a:spcAft>
        <a:tabLst>
          <a:tab pos="377825" algn="l"/>
          <a:tab pos="3530600" algn="l"/>
          <a:tab pos="4286250" algn="l"/>
          <a:tab pos="4959350" algn="l"/>
          <a:tab pos="5994400" algn="l"/>
        </a:tabLst>
        <a:defRPr kumimoji="1" sz="42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defTabSz="1177925" rtl="0" eaLnBrk="0" fontAlgn="base" hangingPunct="0">
        <a:spcBef>
          <a:spcPct val="0"/>
        </a:spcBef>
        <a:spcAft>
          <a:spcPct val="0"/>
        </a:spcAft>
        <a:tabLst>
          <a:tab pos="377825" algn="l"/>
          <a:tab pos="3530600" algn="l"/>
          <a:tab pos="4286250" algn="l"/>
          <a:tab pos="4959350" algn="l"/>
          <a:tab pos="5994400" algn="l"/>
        </a:tabLst>
        <a:defRPr kumimoji="1" sz="42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defTabSz="1177925" rtl="0" eaLnBrk="0" fontAlgn="base" hangingPunct="0">
        <a:spcBef>
          <a:spcPct val="0"/>
        </a:spcBef>
        <a:spcAft>
          <a:spcPct val="0"/>
        </a:spcAft>
        <a:tabLst>
          <a:tab pos="377825" algn="l"/>
          <a:tab pos="3530600" algn="l"/>
          <a:tab pos="4286250" algn="l"/>
          <a:tab pos="4959350" algn="l"/>
          <a:tab pos="5994400" algn="l"/>
        </a:tabLst>
        <a:defRPr kumimoji="1" sz="42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defTabSz="1177925" rtl="0" eaLnBrk="0" fontAlgn="base" hangingPunct="0">
        <a:spcBef>
          <a:spcPct val="0"/>
        </a:spcBef>
        <a:spcAft>
          <a:spcPct val="0"/>
        </a:spcAft>
        <a:tabLst>
          <a:tab pos="377825" algn="l"/>
          <a:tab pos="3530600" algn="l"/>
          <a:tab pos="4286250" algn="l"/>
          <a:tab pos="4959350" algn="l"/>
          <a:tab pos="5994400" algn="l"/>
        </a:tabLst>
        <a:defRPr kumimoji="1" sz="42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defTabSz="1177925" rtl="0" fontAlgn="base">
        <a:spcBef>
          <a:spcPct val="0"/>
        </a:spcBef>
        <a:spcAft>
          <a:spcPct val="0"/>
        </a:spcAft>
        <a:tabLst>
          <a:tab pos="377825" algn="l"/>
          <a:tab pos="3530600" algn="l"/>
          <a:tab pos="4286250" algn="l"/>
          <a:tab pos="4959350" algn="l"/>
          <a:tab pos="5994400" algn="l"/>
        </a:tabLst>
        <a:defRPr kumimoji="1" sz="42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defTabSz="1177925" rtl="0" fontAlgn="base">
        <a:spcBef>
          <a:spcPct val="0"/>
        </a:spcBef>
        <a:spcAft>
          <a:spcPct val="0"/>
        </a:spcAft>
        <a:tabLst>
          <a:tab pos="377825" algn="l"/>
          <a:tab pos="3530600" algn="l"/>
          <a:tab pos="4286250" algn="l"/>
          <a:tab pos="4959350" algn="l"/>
          <a:tab pos="5994400" algn="l"/>
        </a:tabLst>
        <a:defRPr kumimoji="1" sz="42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defTabSz="1177925" rtl="0" fontAlgn="base">
        <a:spcBef>
          <a:spcPct val="0"/>
        </a:spcBef>
        <a:spcAft>
          <a:spcPct val="0"/>
        </a:spcAft>
        <a:tabLst>
          <a:tab pos="377825" algn="l"/>
          <a:tab pos="3530600" algn="l"/>
          <a:tab pos="4286250" algn="l"/>
          <a:tab pos="4959350" algn="l"/>
          <a:tab pos="5994400" algn="l"/>
        </a:tabLst>
        <a:defRPr kumimoji="1" sz="42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defTabSz="1177925" rtl="0" fontAlgn="base">
        <a:spcBef>
          <a:spcPct val="0"/>
        </a:spcBef>
        <a:spcAft>
          <a:spcPct val="0"/>
        </a:spcAft>
        <a:tabLst>
          <a:tab pos="377825" algn="l"/>
          <a:tab pos="3530600" algn="l"/>
          <a:tab pos="4286250" algn="l"/>
          <a:tab pos="4959350" algn="l"/>
          <a:tab pos="5994400" algn="l"/>
        </a:tabLst>
        <a:defRPr kumimoji="1" sz="42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indent="377825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568325" indent="384175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384175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</a:defRPr>
      </a:lvl3pPr>
      <a:lvl4pPr marL="21272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54635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300355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346075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91795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437515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7D8FE5-9E3C-4274-9F1A-813900FB0DDF}" type="slidenum">
              <a:rPr lang="en-US" altLang="zh-CN" smtClean="0"/>
            </a:fld>
            <a:endParaRPr lang="en-US" altLang="zh-CN"/>
          </a:p>
        </p:txBody>
      </p:sp>
      <p:sp>
        <p:nvSpPr>
          <p:cNvPr id="7" name="Line 37"/>
          <p:cNvSpPr>
            <a:spLocks noChangeShapeType="1"/>
          </p:cNvSpPr>
          <p:nvPr userDrawn="1"/>
        </p:nvSpPr>
        <p:spPr bwMode="auto">
          <a:xfrm>
            <a:off x="527051" y="6223000"/>
            <a:ext cx="10905067" cy="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 sz="2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67" y="6292850"/>
            <a:ext cx="32512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967388A8-351E-49B4-A387-545392D4EDED}" type="datetime3">
              <a:rPr lang="zh-CN" altLang="en-US"/>
            </a:fld>
            <a:endParaRPr lang="en-US" altLang="zh-CN" dirty="0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03418" y="6267450"/>
            <a:ext cx="10435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55229143-4551-4EED-8EE3-395B8F06A538}" type="slidenum">
              <a:rPr lang="en-US" altLang="zh-CN"/>
            </a:fld>
            <a:endParaRPr lang="en-US" altLang="zh-CN"/>
          </a:p>
        </p:txBody>
      </p:sp>
      <p:sp>
        <p:nvSpPr>
          <p:cNvPr id="1030" name="Line 28"/>
          <p:cNvSpPr>
            <a:spLocks noChangeShapeType="1"/>
          </p:cNvSpPr>
          <p:nvPr userDrawn="1"/>
        </p:nvSpPr>
        <p:spPr bwMode="auto">
          <a:xfrm>
            <a:off x="527051" y="6223000"/>
            <a:ext cx="10905067" cy="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</a:ln>
          <a:effectLst/>
        </p:spPr>
        <p:txBody>
          <a:bodyPr>
            <a:spAutoFit/>
          </a:bodyPr>
          <a:lstStyle/>
          <a:p>
            <a:endParaRPr lang="zh-CN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10.bin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10.wmf"/><Relationship Id="rId2" Type="http://schemas.openxmlformats.org/officeDocument/2006/relationships/oleObject" Target="../embeddings/oleObject11.bin"/><Relationship Id="rId1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0.xml"/><Relationship Id="rId4" Type="http://schemas.openxmlformats.org/officeDocument/2006/relationships/image" Target="../media/image3.e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2.emf"/><Relationship Id="rId1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image" Target="../media/image7.e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4.emf"/><Relationship Id="rId10" Type="http://schemas.openxmlformats.org/officeDocument/2006/relationships/vmlDrawing" Target="../drawings/vmlDrawing3.vml"/><Relationship Id="rId1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/>
              <a:t>Verilog HDL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403418" y="6267450"/>
            <a:ext cx="1043516" cy="457200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276F9E8-D4B2-4C02-AB9B-85BFC996DB68}" type="slidenum">
              <a:rPr kumimoji="1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/>
              <a:t>数据类型及其常量、变量</a:t>
            </a:r>
            <a:endParaRPr lang="zh-CN" altLang="en-US" dirty="0"/>
          </a:p>
        </p:txBody>
      </p:sp>
      <p:sp>
        <p:nvSpPr>
          <p:cNvPr id="24579" name="Rectangle 3"/>
          <p:cNvSpPr/>
          <p:nvPr>
            <p:ph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sz="2400" b="0" dirty="0"/>
              <a:t>参数</a:t>
            </a:r>
            <a:r>
              <a:rPr lang="en-US" altLang="zh-CN" sz="2400" b="0" dirty="0"/>
              <a:t>(Parameter)</a:t>
            </a:r>
            <a:r>
              <a:rPr lang="zh-CN" altLang="en-US" sz="2400" b="0" dirty="0"/>
              <a:t>型</a:t>
            </a:r>
            <a:endParaRPr lang="zh-CN" altLang="en-US" sz="2400" b="0" dirty="0"/>
          </a:p>
          <a:p>
            <a:pPr eaLnBrk="1" hangingPunct="1">
              <a:buNone/>
            </a:pPr>
            <a:r>
              <a:rPr lang="zh-CN" altLang="en-US" sz="2400" b="0" dirty="0"/>
              <a:t>    在</a:t>
            </a:r>
            <a:r>
              <a:rPr lang="en-US" altLang="zh-CN" sz="2400" b="0" dirty="0"/>
              <a:t>Verilog HDL</a:t>
            </a:r>
            <a:r>
              <a:rPr lang="zh-CN" altLang="en-US" sz="2400" b="0" dirty="0"/>
              <a:t>中用</a:t>
            </a:r>
            <a:r>
              <a:rPr lang="en-US" altLang="zh-CN" sz="2400" b="0" dirty="0"/>
              <a:t>parameter</a:t>
            </a:r>
            <a:r>
              <a:rPr lang="zh-CN" altLang="en-US" sz="2400" b="0" dirty="0"/>
              <a:t>来定义常量</a:t>
            </a:r>
            <a:r>
              <a:rPr lang="en-US" altLang="zh-CN" sz="2400" b="0" dirty="0"/>
              <a:t>,</a:t>
            </a:r>
            <a:r>
              <a:rPr lang="zh-CN" altLang="en-US" sz="2400" b="0" dirty="0"/>
              <a:t>即</a:t>
            </a:r>
            <a:r>
              <a:rPr lang="en-US" altLang="zh-CN" sz="2400" b="0" dirty="0"/>
              <a:t>parameter</a:t>
            </a:r>
            <a:r>
              <a:rPr lang="zh-CN" altLang="en-US" sz="2400" b="0" dirty="0"/>
              <a:t>型数据是一种常数型的数据，其说明格式如下：</a:t>
            </a:r>
            <a:endParaRPr lang="zh-CN" altLang="en-US" sz="2400" b="0" dirty="0"/>
          </a:p>
          <a:p>
            <a:pPr eaLnBrk="1" hangingPunct="1">
              <a:buNone/>
            </a:pPr>
            <a:r>
              <a:rPr lang="en-US" altLang="zh-CN" sz="2400" b="0" dirty="0"/>
              <a:t>    parameter	</a:t>
            </a:r>
            <a:r>
              <a:rPr lang="zh-CN" altLang="en-US" sz="2400" b="0" dirty="0"/>
              <a:t>参数名</a:t>
            </a:r>
            <a:r>
              <a:rPr lang="en-US" altLang="zh-CN" sz="2400" b="0" dirty="0"/>
              <a:t>1</a:t>
            </a:r>
            <a:r>
              <a:rPr lang="zh-CN" altLang="en-US" sz="2400" b="0" dirty="0"/>
              <a:t>＝表达式，参数名</a:t>
            </a:r>
            <a:r>
              <a:rPr lang="en-US" altLang="zh-CN" sz="2400" b="0" dirty="0"/>
              <a:t>2</a:t>
            </a:r>
            <a:r>
              <a:rPr lang="zh-CN" altLang="en-US" sz="2400" b="0" dirty="0"/>
              <a:t>＝表达式</a:t>
            </a:r>
            <a:r>
              <a:rPr lang="en-US" altLang="zh-CN" sz="2400" b="0" dirty="0"/>
              <a:t>, </a:t>
            </a:r>
            <a:r>
              <a:rPr lang="en-US" altLang="zh-CN" sz="2400" b="0" dirty="0">
                <a:latin typeface="Arial" panose="020B0604020202020204" pitchFamily="34" charset="0"/>
              </a:rPr>
              <a:t>…</a:t>
            </a:r>
            <a:r>
              <a:rPr lang="zh-CN" altLang="en-US" sz="2400" b="0" dirty="0"/>
              <a:t>， 参数名</a:t>
            </a:r>
            <a:r>
              <a:rPr lang="en-US" altLang="zh-CN" sz="2400" b="0" dirty="0"/>
              <a:t>n</a:t>
            </a:r>
            <a:r>
              <a:rPr lang="zh-CN" altLang="en-US" sz="2400" b="0" dirty="0"/>
              <a:t>＝表达式</a:t>
            </a:r>
            <a:r>
              <a:rPr lang="en-US" altLang="zh-CN" sz="2400" b="0" dirty="0"/>
              <a:t>;</a:t>
            </a:r>
            <a:endParaRPr lang="en-US" altLang="zh-CN" sz="2400" b="0" dirty="0"/>
          </a:p>
          <a:p>
            <a:pPr eaLnBrk="1" hangingPunct="1">
              <a:buNone/>
            </a:pPr>
            <a:r>
              <a:rPr lang="en-US" altLang="zh-CN" sz="2400" b="0" dirty="0"/>
              <a:t> </a:t>
            </a:r>
            <a:endParaRPr lang="zh-CN" altLang="en-US" sz="2400" b="0" dirty="0"/>
          </a:p>
          <a:p>
            <a:pPr eaLnBrk="1" hangingPunct="1">
              <a:buNone/>
            </a:pPr>
            <a:r>
              <a:rPr lang="en-US" altLang="zh-CN" sz="2400" b="0" dirty="0"/>
              <a:t>   parameter  msb=7;       //</a:t>
            </a:r>
            <a:r>
              <a:rPr lang="zh-CN" altLang="en-US" sz="2400" b="0" dirty="0"/>
              <a:t>定义参数</a:t>
            </a:r>
            <a:r>
              <a:rPr lang="en-US" altLang="zh-CN" sz="2400" b="0" dirty="0"/>
              <a:t>msb</a:t>
            </a:r>
            <a:r>
              <a:rPr lang="zh-CN" altLang="en-US" sz="2400" b="0" dirty="0"/>
              <a:t>为常量</a:t>
            </a:r>
            <a:r>
              <a:rPr lang="en-US" altLang="zh-CN" sz="2400" b="0" dirty="0"/>
              <a:t>7</a:t>
            </a:r>
            <a:endParaRPr lang="en-US" altLang="zh-CN" sz="2400" b="0" dirty="0"/>
          </a:p>
          <a:p>
            <a:pPr eaLnBrk="1" hangingPunct="1">
              <a:buNone/>
            </a:pPr>
            <a:r>
              <a:rPr lang="en-US" altLang="zh-CN" sz="2400" b="0" dirty="0"/>
              <a:t>   parameter  e=25, f=29;  //</a:t>
            </a:r>
            <a:r>
              <a:rPr lang="zh-CN" altLang="en-US" sz="2400" b="0" dirty="0"/>
              <a:t>定义二个常数参数</a:t>
            </a:r>
            <a:endParaRPr lang="zh-CN" altLang="en-US" sz="2400" b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/>
              <a:t>数据类型及其常量、变量</a:t>
            </a:r>
            <a:endParaRPr lang="zh-CN" altLang="en-US" dirty="0"/>
          </a:p>
        </p:txBody>
      </p:sp>
      <p:sp>
        <p:nvSpPr>
          <p:cNvPr id="25603" name="Rectangle 3"/>
          <p:cNvSpPr/>
          <p:nvPr>
            <p:ph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sz="2400" b="0" dirty="0"/>
              <a:t>变量</a:t>
            </a:r>
            <a:r>
              <a:rPr lang="zh-CN" altLang="en-US" sz="2400" dirty="0"/>
              <a:t> </a:t>
            </a:r>
            <a:endParaRPr lang="zh-CN" altLang="en-US" sz="2400" dirty="0"/>
          </a:p>
          <a:p>
            <a:pPr eaLnBrk="1" hangingPunct="1">
              <a:buNone/>
            </a:pPr>
            <a:r>
              <a:rPr lang="zh-CN" altLang="en-US" sz="2400" b="0" dirty="0"/>
              <a:t>一． </a:t>
            </a:r>
            <a:r>
              <a:rPr lang="en-US" altLang="zh-CN" sz="2400" b="0" dirty="0"/>
              <a:t>wire</a:t>
            </a:r>
            <a:r>
              <a:rPr lang="zh-CN" altLang="en-US" sz="2400" b="0" dirty="0"/>
              <a:t>型</a:t>
            </a:r>
            <a:endParaRPr lang="zh-CN" altLang="en-US" sz="2400" dirty="0"/>
          </a:p>
          <a:p>
            <a:pPr eaLnBrk="1" hangingPunct="1">
              <a:buNone/>
            </a:pPr>
            <a:r>
              <a:rPr lang="en-US" altLang="zh-CN" sz="2400" dirty="0"/>
              <a:t>   wire</a:t>
            </a:r>
            <a:r>
              <a:rPr lang="zh-CN" altLang="en-US" sz="2400" dirty="0"/>
              <a:t>型数据常用来表示用于以</a:t>
            </a:r>
            <a:r>
              <a:rPr lang="en-US" altLang="zh-CN" sz="2400" dirty="0"/>
              <a:t>assign</a:t>
            </a:r>
            <a:r>
              <a:rPr lang="zh-CN" altLang="en-US" sz="2400" dirty="0"/>
              <a:t>关键字指定的组合逻辑信号。</a:t>
            </a:r>
            <a:r>
              <a:rPr lang="en-US" altLang="zh-CN" sz="2400" dirty="0"/>
              <a:t>Verilog</a:t>
            </a:r>
            <a:r>
              <a:rPr lang="zh-CN" altLang="en-US" sz="2400" dirty="0"/>
              <a:t>程序模块中输入输出信号类型缺省时自动定义为</a:t>
            </a:r>
            <a:r>
              <a:rPr lang="en-US" altLang="zh-CN" sz="2400" dirty="0"/>
              <a:t>wire</a:t>
            </a:r>
            <a:r>
              <a:rPr lang="zh-CN" altLang="en-US" sz="2400" dirty="0"/>
              <a:t>型。</a:t>
            </a:r>
            <a:r>
              <a:rPr lang="en-US" altLang="zh-CN" sz="2400" dirty="0"/>
              <a:t>wire</a:t>
            </a:r>
            <a:r>
              <a:rPr lang="zh-CN" altLang="en-US" sz="2400" dirty="0"/>
              <a:t>型信号可以用作任何方程式的输入，也可以用作</a:t>
            </a:r>
            <a:r>
              <a:rPr lang="zh-CN" altLang="en-US" sz="2400" dirty="0">
                <a:latin typeface="Arial" panose="020B0604020202020204" pitchFamily="34" charset="0"/>
              </a:rPr>
              <a:t>“</a:t>
            </a:r>
            <a:r>
              <a:rPr lang="en-US" altLang="zh-CN" sz="2400" dirty="0"/>
              <a:t>assign</a:t>
            </a:r>
            <a:r>
              <a:rPr lang="en-US" altLang="zh-CN" sz="2400" dirty="0">
                <a:latin typeface="Arial" panose="020B0604020202020204" pitchFamily="34" charset="0"/>
              </a:rPr>
              <a:t>”</a:t>
            </a:r>
            <a:r>
              <a:rPr lang="zh-CN" altLang="en-US" sz="2400" dirty="0"/>
              <a:t>语句或实例元件的输出。</a:t>
            </a:r>
            <a:endParaRPr lang="zh-CN" altLang="en-US" sz="2400" dirty="0"/>
          </a:p>
          <a:p>
            <a:pPr eaLnBrk="1" hangingPunct="1">
              <a:buNone/>
            </a:pPr>
            <a:r>
              <a:rPr lang="en-US" altLang="zh-CN" sz="2400" dirty="0"/>
              <a:t>    wire  a;          //</a:t>
            </a:r>
            <a:r>
              <a:rPr lang="zh-CN" altLang="en-US" sz="2400" dirty="0"/>
              <a:t>定义了一个一位的</a:t>
            </a:r>
            <a:r>
              <a:rPr lang="en-US" altLang="zh-CN" sz="2400" dirty="0"/>
              <a:t>wire</a:t>
            </a:r>
            <a:r>
              <a:rPr lang="zh-CN" altLang="en-US" sz="2400" dirty="0"/>
              <a:t>型数据</a:t>
            </a:r>
            <a:endParaRPr lang="zh-CN" altLang="en-US" sz="2400" dirty="0"/>
          </a:p>
          <a:p>
            <a:pPr eaLnBrk="1" hangingPunct="1">
              <a:buNone/>
            </a:pPr>
            <a:r>
              <a:rPr lang="en-US" altLang="zh-CN" sz="2400" dirty="0"/>
              <a:t>    wire [7:0] b;     //</a:t>
            </a:r>
            <a:r>
              <a:rPr lang="zh-CN" altLang="en-US" sz="2400" dirty="0"/>
              <a:t>定义了一个八位的</a:t>
            </a:r>
            <a:r>
              <a:rPr lang="en-US" altLang="zh-CN" sz="2400" dirty="0"/>
              <a:t>wire</a:t>
            </a:r>
            <a:r>
              <a:rPr lang="zh-CN" altLang="en-US" sz="2400" dirty="0"/>
              <a:t>型数据</a:t>
            </a:r>
            <a:endParaRPr lang="zh-CN" altLang="en-US" sz="2400" dirty="0"/>
          </a:p>
          <a:p>
            <a:pPr eaLnBrk="1" hangingPunct="1">
              <a:buNone/>
            </a:pPr>
            <a:r>
              <a:rPr lang="en-US" altLang="zh-CN" sz="2400" dirty="0"/>
              <a:t>    wire [4:1] c, d;  //</a:t>
            </a:r>
            <a:r>
              <a:rPr lang="zh-CN" altLang="en-US" sz="2400" dirty="0"/>
              <a:t>定义了二个四位的</a:t>
            </a:r>
            <a:r>
              <a:rPr lang="en-US" altLang="zh-CN" sz="2400" dirty="0"/>
              <a:t>wire</a:t>
            </a:r>
            <a:r>
              <a:rPr lang="zh-CN" altLang="en-US" sz="2400" dirty="0"/>
              <a:t>型数据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/>
              <a:t>数据类型及其常量、变量</a:t>
            </a:r>
            <a:endParaRPr lang="zh-CN" altLang="en-US" dirty="0"/>
          </a:p>
        </p:txBody>
      </p:sp>
      <p:sp>
        <p:nvSpPr>
          <p:cNvPr id="26627" name="Rectangle 3"/>
          <p:cNvSpPr/>
          <p:nvPr>
            <p:ph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>
            <a:normAutofit fontScale="90000" lnSpcReduction="20000"/>
          </a:bodyPr>
          <a:p>
            <a:pPr eaLnBrk="1" hangingPunct="1">
              <a:lnSpc>
                <a:spcPct val="80000"/>
              </a:lnSpc>
              <a:buNone/>
            </a:pPr>
            <a:r>
              <a:rPr lang="zh-CN" altLang="en-US" sz="1800" b="0" dirty="0"/>
              <a:t>二． </a:t>
            </a:r>
            <a:r>
              <a:rPr lang="en-US" altLang="zh-CN" b="0" dirty="0"/>
              <a:t>reg</a:t>
            </a:r>
            <a:r>
              <a:rPr lang="zh-CN" altLang="en-US" b="0" dirty="0"/>
              <a:t>型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/>
              <a:t>   寄存器是数据储存单元的抽象。寄存器数据类型的关键字是</a:t>
            </a:r>
            <a:r>
              <a:rPr lang="en-US" altLang="zh-CN" dirty="0"/>
              <a:t>reg.</a:t>
            </a:r>
            <a:endParaRPr lang="en-US" altLang="zh-CN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/>
              <a:t>通过赋值语句可以改变寄存器储存的值，其作用与改变触发器储存的值相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/>
              <a:t>当。 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/>
              <a:t>。</a:t>
            </a:r>
            <a:r>
              <a:rPr lang="zh-CN" altLang="en-US" b="0" u="sng" dirty="0">
                <a:solidFill>
                  <a:srgbClr val="FF0000"/>
                </a:solidFill>
              </a:rPr>
              <a:t>在</a:t>
            </a:r>
            <a:r>
              <a:rPr lang="zh-CN" altLang="en-US" b="0" u="sng" dirty="0">
                <a:solidFill>
                  <a:srgbClr val="FF0000"/>
                </a:solidFill>
                <a:latin typeface="Arial" panose="020B0604020202020204" pitchFamily="34" charset="0"/>
              </a:rPr>
              <a:t>“</a:t>
            </a:r>
            <a:r>
              <a:rPr lang="en-US" altLang="zh-CN" b="0" u="sng" dirty="0">
                <a:solidFill>
                  <a:srgbClr val="FF0000"/>
                </a:solidFill>
              </a:rPr>
              <a:t>always</a:t>
            </a:r>
            <a:r>
              <a:rPr lang="en-US" altLang="zh-CN" b="0" u="sng" dirty="0">
                <a:solidFill>
                  <a:srgbClr val="FF0000"/>
                </a:solidFill>
                <a:latin typeface="Arial" panose="020B0604020202020204" pitchFamily="34" charset="0"/>
              </a:rPr>
              <a:t>”</a:t>
            </a:r>
            <a:r>
              <a:rPr lang="zh-CN" altLang="en-US" b="0" u="sng" dirty="0">
                <a:solidFill>
                  <a:srgbClr val="FF0000"/>
                </a:solidFill>
              </a:rPr>
              <a:t>块内被赋值的每一个信号都必须定义成</a:t>
            </a:r>
            <a:r>
              <a:rPr lang="en-US" altLang="zh-CN" b="0" u="sng" dirty="0">
                <a:solidFill>
                  <a:srgbClr val="FF0000"/>
                </a:solidFill>
              </a:rPr>
              <a:t>reg</a:t>
            </a:r>
            <a:r>
              <a:rPr lang="zh-CN" altLang="en-US" b="0" u="sng" dirty="0">
                <a:solidFill>
                  <a:srgbClr val="FF0000"/>
                </a:solidFill>
              </a:rPr>
              <a:t>型。</a:t>
            </a:r>
            <a:endParaRPr lang="zh-CN" altLang="en-US" b="0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b="0" dirty="0"/>
              <a:t>     </a:t>
            </a:r>
            <a:r>
              <a:rPr lang="en-US" altLang="zh-CN" dirty="0"/>
              <a:t>reg  rega;           //</a:t>
            </a:r>
            <a:r>
              <a:rPr lang="zh-CN" altLang="en-US" dirty="0"/>
              <a:t>定义了一个一位的名为</a:t>
            </a:r>
            <a:r>
              <a:rPr lang="en-US" altLang="zh-CN" dirty="0"/>
              <a:t>rega</a:t>
            </a:r>
            <a:r>
              <a:rPr lang="zh-CN" altLang="en-US" dirty="0"/>
              <a:t>的</a:t>
            </a:r>
            <a:r>
              <a:rPr lang="en-US" altLang="zh-CN" dirty="0"/>
              <a:t>reg</a:t>
            </a:r>
            <a:r>
              <a:rPr lang="zh-CN" altLang="en-US" dirty="0"/>
              <a:t>型数据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dirty="0"/>
              <a:t>      reg [3:0]  regb;     //</a:t>
            </a:r>
            <a:r>
              <a:rPr lang="zh-CN" altLang="en-US" dirty="0"/>
              <a:t>定义了一个四位的名为</a:t>
            </a:r>
            <a:r>
              <a:rPr lang="en-US" altLang="zh-CN" dirty="0"/>
              <a:t>regb</a:t>
            </a:r>
            <a:r>
              <a:rPr lang="zh-CN" altLang="en-US" dirty="0"/>
              <a:t>的</a:t>
            </a:r>
            <a:r>
              <a:rPr lang="en-US" altLang="zh-CN" dirty="0"/>
              <a:t>reg</a:t>
            </a:r>
            <a:r>
              <a:rPr lang="zh-CN" altLang="en-US" dirty="0"/>
              <a:t>型数据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dirty="0"/>
              <a:t>      reg [4:1]  regc, regd; //</a:t>
            </a:r>
            <a:r>
              <a:rPr lang="zh-CN" altLang="en-US" dirty="0"/>
              <a:t>定义了两个四位的名为</a:t>
            </a:r>
            <a:r>
              <a:rPr lang="en-US" altLang="zh-CN" dirty="0"/>
              <a:t>regc</a:t>
            </a:r>
            <a:r>
              <a:rPr lang="zh-CN" altLang="en-US" dirty="0"/>
              <a:t>和</a:t>
            </a:r>
            <a:r>
              <a:rPr lang="en-US" altLang="zh-CN" dirty="0"/>
              <a:t>regd</a:t>
            </a:r>
            <a:r>
              <a:rPr lang="zh-CN" altLang="en-US" dirty="0"/>
              <a:t>的</a:t>
            </a:r>
            <a:r>
              <a:rPr lang="en-US" altLang="zh-CN" dirty="0"/>
              <a:t>reg</a:t>
            </a:r>
            <a:r>
              <a:rPr lang="zh-CN" altLang="en-US" dirty="0"/>
              <a:t>型数据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/>
              <a:t>      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dirty="0">
                <a:solidFill>
                  <a:srgbClr val="FF0000"/>
                </a:solidFill>
              </a:rPr>
              <a:t>    </a:t>
            </a:r>
            <a:r>
              <a:rPr lang="en-US" altLang="zh-CN" u="sng" dirty="0">
                <a:solidFill>
                  <a:srgbClr val="FF0000"/>
                </a:solidFill>
              </a:rPr>
              <a:t>r</a:t>
            </a:r>
            <a:r>
              <a:rPr lang="en-US" altLang="zh-CN" dirty="0">
                <a:solidFill>
                  <a:srgbClr val="FF0000"/>
                </a:solidFill>
              </a:rPr>
              <a:t>eg</a:t>
            </a:r>
            <a:r>
              <a:rPr lang="zh-CN" altLang="en-US" dirty="0">
                <a:solidFill>
                  <a:srgbClr val="FF0000"/>
                </a:solidFill>
              </a:rPr>
              <a:t>型只表示被定义的信号将用在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“</a:t>
            </a:r>
            <a:r>
              <a:rPr lang="en-US" altLang="zh-CN" dirty="0">
                <a:solidFill>
                  <a:srgbClr val="FF0000"/>
                </a:solidFill>
              </a:rPr>
              <a:t>always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</a:rPr>
              <a:t>”</a:t>
            </a:r>
            <a:r>
              <a:rPr lang="zh-CN" altLang="en-US" dirty="0">
                <a:solidFill>
                  <a:srgbClr val="FF0000"/>
                </a:solidFill>
              </a:rPr>
              <a:t>块内，理解这一点很</a:t>
            </a:r>
            <a:endParaRPr lang="zh-CN" altLang="en-US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>
                <a:solidFill>
                  <a:srgbClr val="FF0000"/>
                </a:solidFill>
              </a:rPr>
              <a:t>重要。并不是说</a:t>
            </a:r>
            <a:r>
              <a:rPr lang="en-US" altLang="zh-CN" dirty="0">
                <a:solidFill>
                  <a:srgbClr val="FF0000"/>
                </a:solidFill>
              </a:rPr>
              <a:t>reg</a:t>
            </a:r>
            <a:r>
              <a:rPr lang="zh-CN" altLang="en-US" dirty="0">
                <a:solidFill>
                  <a:srgbClr val="FF0000"/>
                </a:solidFill>
              </a:rPr>
              <a:t>型信号一定是寄存器或触发器的输出。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/>
              <a:t>运算符及表达式 </a:t>
            </a:r>
            <a:endParaRPr lang="zh-CN" altLang="en-US" dirty="0"/>
          </a:p>
        </p:txBody>
      </p:sp>
      <p:sp>
        <p:nvSpPr>
          <p:cNvPr id="28675" name="Rectangle 3"/>
          <p:cNvSpPr/>
          <p:nvPr>
            <p:ph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>
            <a:normAutofit lnSpcReduction="10000"/>
          </a:bodyPr>
          <a:p>
            <a:pPr marL="609600" indent="-609600" eaLnBrk="1" hangingPunct="1">
              <a:lnSpc>
                <a:spcPct val="90000"/>
              </a:lnSpc>
            </a:pPr>
            <a:r>
              <a:rPr lang="zh-CN" altLang="en-US" dirty="0"/>
              <a:t>算术运算符</a:t>
            </a:r>
            <a:r>
              <a:rPr lang="en-US" altLang="zh-CN" dirty="0"/>
              <a:t>(+,</a:t>
            </a:r>
            <a:r>
              <a:rPr lang="zh-CN" altLang="en-US" dirty="0"/>
              <a:t>－</a:t>
            </a:r>
            <a:r>
              <a:rPr lang="en-US" altLang="zh-CN" dirty="0"/>
              <a:t>,×</a:t>
            </a:r>
            <a:r>
              <a:rPr lang="zh-CN" altLang="en-US" dirty="0"/>
              <a:t>，</a:t>
            </a:r>
            <a:r>
              <a:rPr lang="en-US" altLang="zh-CN" dirty="0"/>
              <a:t>/,</a:t>
            </a:r>
            <a:r>
              <a:rPr lang="zh-CN" altLang="en-US" dirty="0"/>
              <a:t>％</a:t>
            </a:r>
            <a:r>
              <a:rPr lang="en-US" altLang="zh-CN" dirty="0"/>
              <a:t>)</a:t>
            </a:r>
            <a:endParaRPr lang="en-US" altLang="zh-CN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dirty="0"/>
              <a:t>赋值运算符</a:t>
            </a:r>
            <a:r>
              <a:rPr lang="en-US" altLang="zh-CN" dirty="0"/>
              <a:t>(=,&lt;=)</a:t>
            </a:r>
            <a:endParaRPr lang="en-US" altLang="zh-CN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dirty="0"/>
              <a:t>关系运算符</a:t>
            </a:r>
            <a:r>
              <a:rPr lang="en-US" altLang="zh-CN" dirty="0"/>
              <a:t>(&gt;,&lt;,&gt;=,&lt;=)</a:t>
            </a:r>
            <a:endParaRPr lang="en-US" altLang="zh-CN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dirty="0"/>
              <a:t>逻辑运算符</a:t>
            </a:r>
            <a:r>
              <a:rPr lang="en-US" altLang="zh-CN" dirty="0"/>
              <a:t>(&amp;&amp;,||,!)</a:t>
            </a:r>
            <a:endParaRPr lang="en-US" altLang="zh-CN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dirty="0"/>
              <a:t>条件运算符</a:t>
            </a:r>
            <a:r>
              <a:rPr lang="en-US" altLang="zh-CN" dirty="0"/>
              <a:t>(?:)</a:t>
            </a:r>
            <a:endParaRPr lang="en-US" altLang="zh-CN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dirty="0"/>
              <a:t>位运算符</a:t>
            </a:r>
            <a:r>
              <a:rPr lang="en-US" altLang="zh-CN" dirty="0"/>
              <a:t>(~,|,^,&amp;,^~)</a:t>
            </a:r>
            <a:endParaRPr lang="en-US" altLang="zh-CN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dirty="0"/>
              <a:t>移位运算符</a:t>
            </a:r>
            <a:r>
              <a:rPr lang="en-US" altLang="zh-CN" dirty="0"/>
              <a:t>(&lt;&lt;,&gt;&gt;)</a:t>
            </a:r>
            <a:endParaRPr lang="en-US" altLang="zh-CN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dirty="0"/>
              <a:t>拼接运算符</a:t>
            </a:r>
            <a:r>
              <a:rPr lang="en-US" altLang="zh-CN" dirty="0"/>
              <a:t>({ })</a:t>
            </a:r>
            <a:endParaRPr lang="en-US" altLang="zh-CN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zh-CN" altLang="en-US" dirty="0"/>
              <a:t>其它</a:t>
            </a: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5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/>
              <a:t>运算符及表达式</a:t>
            </a:r>
            <a:endParaRPr lang="zh-CN" altLang="en-US" dirty="0"/>
          </a:p>
        </p:txBody>
      </p:sp>
      <p:pic>
        <p:nvPicPr>
          <p:cNvPr id="29699" name="Picture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733800" y="1676400"/>
            <a:ext cx="4398963" cy="4522788"/>
          </a:xfr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/>
              <a:t>赋值语句</a:t>
            </a:r>
            <a:endParaRPr lang="zh-CN" altLang="en-US" dirty="0"/>
          </a:p>
        </p:txBody>
      </p:sp>
      <p:sp>
        <p:nvSpPr>
          <p:cNvPr id="30723" name="Rectangle 3"/>
          <p:cNvSpPr/>
          <p:nvPr>
            <p:ph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>
              <a:lnSpc>
                <a:spcPct val="80000"/>
              </a:lnSpc>
            </a:pPr>
            <a:r>
              <a:rPr lang="zh-CN" altLang="en-US" sz="2400" b="0" dirty="0"/>
              <a:t>赋值语句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dirty="0"/>
              <a:t>   在</a:t>
            </a:r>
            <a:r>
              <a:rPr lang="en-US" altLang="zh-CN" sz="2400" dirty="0"/>
              <a:t>Verilog HDL</a:t>
            </a:r>
            <a:r>
              <a:rPr lang="zh-CN" altLang="en-US" sz="2400" dirty="0"/>
              <a:t>语言中，信号有两种赋值方式：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400" dirty="0"/>
              <a:t>   (1).</a:t>
            </a:r>
            <a:r>
              <a:rPr lang="zh-CN" altLang="en-US" sz="2400" dirty="0"/>
              <a:t>非阻塞</a:t>
            </a:r>
            <a:r>
              <a:rPr lang="en-US" altLang="zh-CN" sz="2400" dirty="0"/>
              <a:t>(Non_Blocking)</a:t>
            </a:r>
            <a:r>
              <a:rPr lang="zh-CN" altLang="en-US" sz="2400" dirty="0"/>
              <a:t>赋值方式</a:t>
            </a:r>
            <a:r>
              <a:rPr lang="en-US" altLang="zh-CN" sz="2400" dirty="0">
                <a:solidFill>
                  <a:srgbClr val="FF0000"/>
                </a:solidFill>
              </a:rPr>
              <a:t>( </a:t>
            </a:r>
            <a:r>
              <a:rPr lang="zh-CN" altLang="en-US" sz="2400" dirty="0">
                <a:solidFill>
                  <a:srgbClr val="FF0000"/>
                </a:solidFill>
              </a:rPr>
              <a:t>如 </a:t>
            </a:r>
            <a:r>
              <a:rPr lang="en-US" altLang="zh-CN" sz="2400" dirty="0">
                <a:solidFill>
                  <a:srgbClr val="FF0000"/>
                </a:solidFill>
              </a:rPr>
              <a:t>b &lt;= a; )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dirty="0"/>
              <a:t>         块结束后才完成赋值操作。</a:t>
            </a:r>
            <a:endParaRPr lang="zh-CN" altLang="en-US" sz="2400" b="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400" b="0" dirty="0"/>
              <a:t>         b</a:t>
            </a:r>
            <a:r>
              <a:rPr lang="zh-CN" altLang="en-US" sz="2400" b="0" dirty="0"/>
              <a:t>的值并不是立刻就改变的。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dirty="0"/>
              <a:t>       这是一种比较常用的赋值方法。（特别在编写   可综合模块时）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400" dirty="0"/>
              <a:t>  (2).</a:t>
            </a:r>
            <a:r>
              <a:rPr lang="zh-CN" altLang="en-US" sz="2400" dirty="0"/>
              <a:t>阻塞</a:t>
            </a:r>
            <a:r>
              <a:rPr lang="en-US" altLang="zh-CN" sz="2400" dirty="0"/>
              <a:t>(Blocking)</a:t>
            </a:r>
            <a:r>
              <a:rPr lang="zh-CN" altLang="en-US" sz="2400" dirty="0"/>
              <a:t>赋值方式</a:t>
            </a:r>
            <a:r>
              <a:rPr lang="en-US" altLang="zh-CN" sz="2400" dirty="0">
                <a:solidFill>
                  <a:srgbClr val="FF0000"/>
                </a:solidFill>
              </a:rPr>
              <a:t>( </a:t>
            </a:r>
            <a:r>
              <a:rPr lang="zh-CN" altLang="en-US" sz="2400" dirty="0">
                <a:solidFill>
                  <a:srgbClr val="FF0000"/>
                </a:solidFill>
              </a:rPr>
              <a:t>如 </a:t>
            </a:r>
            <a:r>
              <a:rPr lang="en-US" altLang="zh-CN" sz="2400" dirty="0">
                <a:solidFill>
                  <a:srgbClr val="FF0000"/>
                </a:solidFill>
              </a:rPr>
              <a:t>b = a; )</a:t>
            </a:r>
            <a:endParaRPr lang="en-US" altLang="zh-CN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dirty="0"/>
              <a:t>      赋值语句执行完后</a:t>
            </a:r>
            <a:r>
              <a:rPr lang="en-US" altLang="zh-CN" sz="2400" dirty="0"/>
              <a:t>,</a:t>
            </a:r>
            <a:r>
              <a:rPr lang="zh-CN" altLang="en-US" sz="2400" dirty="0"/>
              <a:t>块才结束。</a:t>
            </a:r>
            <a:endParaRPr lang="zh-CN" altLang="en-US" sz="2400" b="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400" b="0" dirty="0"/>
              <a:t>     b</a:t>
            </a:r>
            <a:r>
              <a:rPr lang="zh-CN" altLang="en-US" sz="2400" b="0" dirty="0"/>
              <a:t>的值在赋值语句执行完后立刻就改变的。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dirty="0"/>
              <a:t>      可能会产生意想不到的结果</a:t>
            </a:r>
            <a:r>
              <a:rPr lang="zh-CN" altLang="en-US" sz="1800" dirty="0"/>
              <a:t> </a:t>
            </a:r>
            <a:endParaRPr lang="zh-CN" alt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/>
              <a:t>赋值语句</a:t>
            </a:r>
            <a:endParaRPr lang="zh-CN" altLang="en-US" dirty="0"/>
          </a:p>
        </p:txBody>
      </p:sp>
      <p:sp>
        <p:nvSpPr>
          <p:cNvPr id="31747" name="Rectangle 3"/>
          <p:cNvSpPr/>
          <p:nvPr>
            <p:ph idx="1"/>
          </p:nvPr>
        </p:nvSpPr>
        <p:spPr>
          <a:xfrm>
            <a:off x="1981200" y="1219200"/>
            <a:ext cx="8229600" cy="4906963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>
            <a:normAutofit lnSpcReduction="10000"/>
          </a:bodyPr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always @( posedge clk )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           begin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                    b&lt;=a;</a:t>
            </a:r>
            <a:endParaRPr lang="en-US" altLang="zh-CN" sz="1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                    c&lt;=b;</a:t>
            </a:r>
            <a:endParaRPr lang="en-US" altLang="zh-CN" sz="1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           end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clk</a:t>
            </a:r>
            <a:r>
              <a:rPr lang="zh-CN" altLang="en-US" sz="1800" dirty="0"/>
              <a:t>信号的上升沿到来时，</a:t>
            </a:r>
            <a:r>
              <a:rPr lang="en-US" altLang="zh-CN" sz="1800" dirty="0"/>
              <a:t>b</a:t>
            </a:r>
            <a:r>
              <a:rPr lang="zh-CN" altLang="en-US" sz="1800" dirty="0"/>
              <a:t>就等于</a:t>
            </a:r>
            <a:r>
              <a:rPr lang="en-US" altLang="zh-CN" sz="1800" dirty="0"/>
              <a:t>a</a:t>
            </a:r>
            <a:r>
              <a:rPr lang="zh-CN" altLang="en-US" sz="1800" dirty="0"/>
              <a:t>，</a:t>
            </a:r>
            <a:r>
              <a:rPr lang="en-US" altLang="zh-CN" sz="1800" dirty="0"/>
              <a:t>c</a:t>
            </a:r>
            <a:r>
              <a:rPr lang="zh-CN" altLang="en-US" sz="1800" dirty="0"/>
              <a:t>就等于</a:t>
            </a:r>
            <a:r>
              <a:rPr lang="en-US" altLang="zh-CN" sz="1800" dirty="0"/>
              <a:t>b</a:t>
            </a:r>
            <a:r>
              <a:rPr lang="zh-CN" altLang="en-US" sz="1800" dirty="0"/>
              <a:t>，这里应该用到了两个触发器。请注意：赋值是在</a:t>
            </a:r>
            <a:r>
              <a:rPr lang="en-US" altLang="zh-CN" sz="1800" dirty="0"/>
              <a:t>"always"</a:t>
            </a:r>
            <a:r>
              <a:rPr lang="zh-CN" altLang="en-US" sz="1800" dirty="0"/>
              <a:t>块结束后执行的，</a:t>
            </a:r>
            <a:r>
              <a:rPr lang="en-US" altLang="zh-CN" sz="1800" dirty="0"/>
              <a:t>c</a:t>
            </a:r>
            <a:r>
              <a:rPr lang="zh-CN" altLang="en-US" sz="1800" dirty="0"/>
              <a:t>应为原来</a:t>
            </a:r>
            <a:r>
              <a:rPr lang="en-US" altLang="zh-CN" sz="1800" dirty="0"/>
              <a:t>b</a:t>
            </a:r>
            <a:r>
              <a:rPr lang="zh-CN" altLang="en-US" sz="1800" dirty="0"/>
              <a:t>的值。 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always @( posedge clk )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           begin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                 </a:t>
            </a:r>
            <a:r>
              <a:rPr lang="en-US" altLang="zh-CN" sz="1800" dirty="0">
                <a:solidFill>
                  <a:srgbClr val="FF0000"/>
                </a:solidFill>
              </a:rPr>
              <a:t>b=a;</a:t>
            </a:r>
            <a:endParaRPr lang="en-US" altLang="zh-CN" sz="1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>
                <a:solidFill>
                  <a:srgbClr val="FF0000"/>
                </a:solidFill>
              </a:rPr>
              <a:t>                    c=b;</a:t>
            </a:r>
            <a:endParaRPr lang="en-US" altLang="zh-CN" sz="1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           end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clk</a:t>
            </a:r>
            <a:r>
              <a:rPr lang="zh-CN" altLang="en-US" sz="1800" dirty="0"/>
              <a:t>信号的上升沿到来时，将发生如下的变化：</a:t>
            </a:r>
            <a:r>
              <a:rPr lang="en-US" altLang="zh-CN" sz="1800" dirty="0"/>
              <a:t>b</a:t>
            </a:r>
            <a:r>
              <a:rPr lang="zh-CN" altLang="en-US" sz="1800" dirty="0"/>
              <a:t>马上取</a:t>
            </a:r>
            <a:r>
              <a:rPr lang="en-US" altLang="zh-CN" sz="1800" dirty="0"/>
              <a:t>a</a:t>
            </a:r>
            <a:r>
              <a:rPr lang="zh-CN" altLang="en-US" sz="1800" dirty="0"/>
              <a:t>的值，</a:t>
            </a:r>
            <a:r>
              <a:rPr lang="en-US" altLang="zh-CN" sz="1800" dirty="0"/>
              <a:t>c</a:t>
            </a:r>
            <a:r>
              <a:rPr lang="zh-CN" altLang="en-US" sz="1800" dirty="0"/>
              <a:t>马上取</a:t>
            </a:r>
            <a:r>
              <a:rPr lang="en-US" altLang="zh-CN" sz="1800" dirty="0"/>
              <a:t>b</a:t>
            </a:r>
            <a:r>
              <a:rPr lang="zh-CN" altLang="en-US" sz="1800" dirty="0"/>
              <a:t>的值</a:t>
            </a:r>
            <a:r>
              <a:rPr lang="en-US" altLang="zh-CN" sz="1800" dirty="0"/>
              <a:t>(</a:t>
            </a:r>
            <a:r>
              <a:rPr lang="zh-CN" altLang="en-US" sz="1800" dirty="0"/>
              <a:t>即等于</a:t>
            </a:r>
            <a:r>
              <a:rPr lang="en-US" altLang="zh-CN" sz="1800" dirty="0"/>
              <a:t>a)</a:t>
            </a:r>
            <a:r>
              <a:rPr lang="zh-CN" altLang="en-US" sz="1800" dirty="0"/>
              <a:t>，生成的电路图如下所示只用了一个触发器来寄存器</a:t>
            </a:r>
            <a:r>
              <a:rPr lang="en-US" altLang="zh-CN" sz="1800" dirty="0"/>
              <a:t>a</a:t>
            </a:r>
            <a:r>
              <a:rPr lang="zh-CN" altLang="en-US" sz="1800" dirty="0"/>
              <a:t>的值，又输出给</a:t>
            </a:r>
            <a:r>
              <a:rPr lang="en-US" altLang="zh-CN" sz="1800" dirty="0"/>
              <a:t>b</a:t>
            </a:r>
            <a:r>
              <a:rPr lang="zh-CN" altLang="en-US" sz="1800" dirty="0"/>
              <a:t>和</a:t>
            </a:r>
            <a:r>
              <a:rPr lang="en-US" altLang="zh-CN" sz="1800" dirty="0"/>
              <a:t>c</a:t>
            </a:r>
            <a:r>
              <a:rPr lang="zh-CN" altLang="en-US" sz="1800" dirty="0"/>
              <a:t>。这大概不是设计者的初衷，如果采用</a:t>
            </a:r>
            <a:r>
              <a:rPr lang="en-US" altLang="zh-CN" sz="1800" dirty="0"/>
              <a:t>[</a:t>
            </a:r>
            <a:r>
              <a:rPr lang="zh-CN" altLang="en-US" sz="1800" dirty="0"/>
              <a:t>例</a:t>
            </a:r>
            <a:r>
              <a:rPr lang="en-US" altLang="zh-CN" sz="1800" dirty="0"/>
              <a:t>1]</a:t>
            </a:r>
            <a:r>
              <a:rPr lang="zh-CN" altLang="en-US" sz="1800" dirty="0"/>
              <a:t>所示的非阻塞赋值方式就可以避免这种错误。 </a:t>
            </a:r>
            <a:endParaRPr lang="zh-CN" altLang="en-US" sz="1800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6EB4-5E99-4BA2-9DF9-7FC3CB64D17B}" type="datetime1">
              <a:rPr lang="en-US" altLang="zh-CN" smtClean="0"/>
            </a:fld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BD185-C032-4DD9-A500-82431299CC5A}" type="slidenum">
              <a:rPr lang="en-US" altLang="zh-CN" smtClean="0"/>
            </a:fld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1762313" y="886070"/>
            <a:ext cx="866737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第二部分 </a:t>
            </a:r>
            <a:r>
              <a:rPr lang="zh-CN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使用</a:t>
            </a:r>
            <a:r>
              <a:rPr lang="en-US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Verilog HDL</a:t>
            </a:r>
            <a:r>
              <a:rPr lang="zh-CN" altLang="zh-CN" sz="4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语言</a:t>
            </a:r>
            <a:endParaRPr lang="en-US" altLang="zh-CN" sz="4800" b="1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zh-CN" sz="4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设计</a:t>
            </a:r>
            <a:r>
              <a:rPr lang="zh-CN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常见的</a:t>
            </a:r>
            <a:r>
              <a:rPr lang="en-US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MSI</a:t>
            </a:r>
            <a:r>
              <a:rPr lang="zh-CN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组合电路</a:t>
            </a:r>
            <a:endParaRPr lang="zh-CN" altLang="en-US" sz="48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7640" y="205471"/>
            <a:ext cx="10515600" cy="1325563"/>
          </a:xfrm>
        </p:spPr>
        <p:txBody>
          <a:bodyPr/>
          <a:lstStyle/>
          <a:p>
            <a:r>
              <a:rPr lang="zh-CN" altLang="en-US" b="1" dirty="0"/>
              <a:t>模块（</a:t>
            </a:r>
            <a:r>
              <a:rPr lang="en-US" altLang="zh-CN" b="1" dirty="0"/>
              <a:t>module</a:t>
            </a:r>
            <a:r>
              <a:rPr lang="zh-CN" altLang="en-US" b="1" dirty="0"/>
              <a:t>）</a:t>
            </a:r>
            <a:endParaRPr lang="zh-CN" altLang="en-US" b="1" dirty="0"/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30200" y="1427499"/>
            <a:ext cx="11469914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 dirty="0"/>
              <a:t>模块是</a:t>
            </a:r>
            <a:r>
              <a:rPr lang="en-US" altLang="zh-CN" sz="2400" b="1" dirty="0"/>
              <a:t>Verilog</a:t>
            </a:r>
            <a:r>
              <a:rPr lang="zh-CN" altLang="en-US" sz="2400" b="1" dirty="0"/>
              <a:t>的基本描述单位，用于描述某个设计的功能或结构及其与其它模块通信的</a:t>
            </a:r>
            <a:r>
              <a:rPr lang="zh-CN" altLang="en-US" sz="2400" b="1" dirty="0" smtClean="0"/>
              <a:t>外部接口</a:t>
            </a:r>
            <a:endParaRPr lang="en-US" altLang="zh-CN" sz="2400" b="1" dirty="0" smtClean="0"/>
          </a:p>
          <a:p>
            <a:pPr marL="0" indent="0">
              <a:lnSpc>
                <a:spcPct val="100000"/>
              </a:lnSpc>
              <a:buNone/>
            </a:pPr>
            <a:endParaRPr lang="zh-CN" altLang="en-US" sz="2400" b="1" dirty="0"/>
          </a:p>
          <a:p>
            <a:pPr>
              <a:lnSpc>
                <a:spcPct val="100000"/>
              </a:lnSpc>
            </a:pPr>
            <a:r>
              <a:rPr lang="zh-CN" altLang="en-US" sz="2400" b="1" dirty="0"/>
              <a:t>模块中，可以采用下述方式描述一个设计：</a:t>
            </a:r>
            <a:endParaRPr lang="zh-CN" altLang="en-US" sz="2400" b="1" dirty="0"/>
          </a:p>
          <a:p>
            <a:pPr lvl="1">
              <a:lnSpc>
                <a:spcPct val="100000"/>
              </a:lnSpc>
            </a:pPr>
            <a:r>
              <a:rPr lang="zh-CN" altLang="en-US" b="1" dirty="0"/>
              <a:t>数据流方式</a:t>
            </a:r>
            <a:endParaRPr lang="zh-CN" altLang="en-US" b="1" dirty="0"/>
          </a:p>
          <a:p>
            <a:pPr lvl="1">
              <a:lnSpc>
                <a:spcPct val="100000"/>
              </a:lnSpc>
            </a:pPr>
            <a:r>
              <a:rPr lang="zh-CN" altLang="en-US" b="1" dirty="0"/>
              <a:t>行为方式</a:t>
            </a:r>
            <a:endParaRPr lang="zh-CN" altLang="en-US" b="1" dirty="0"/>
          </a:p>
          <a:p>
            <a:pPr lvl="1">
              <a:lnSpc>
                <a:spcPct val="100000"/>
              </a:lnSpc>
            </a:pPr>
            <a:r>
              <a:rPr lang="zh-CN" altLang="en-US" b="1" dirty="0"/>
              <a:t>结构方式</a:t>
            </a:r>
            <a:endParaRPr lang="zh-CN" altLang="en-US" b="1" dirty="0"/>
          </a:p>
          <a:p>
            <a:pPr lvl="1">
              <a:lnSpc>
                <a:spcPct val="100000"/>
              </a:lnSpc>
            </a:pPr>
            <a:r>
              <a:rPr lang="zh-CN" altLang="en-US" b="1" dirty="0"/>
              <a:t>上述方式的</a:t>
            </a:r>
            <a:r>
              <a:rPr lang="zh-CN" altLang="en-US" b="1" dirty="0" smtClean="0"/>
              <a:t>混合</a:t>
            </a:r>
            <a:endParaRPr lang="en-US" altLang="zh-CN" b="1" dirty="0" smtClean="0"/>
          </a:p>
          <a:p>
            <a:pPr lvl="1">
              <a:lnSpc>
                <a:spcPct val="100000"/>
              </a:lnSpc>
            </a:pPr>
            <a:endParaRPr lang="en-US" altLang="zh-CN" b="1" dirty="0" smtClean="0"/>
          </a:p>
          <a:p>
            <a:pPr>
              <a:lnSpc>
                <a:spcPct val="100000"/>
              </a:lnSpc>
            </a:pPr>
            <a:r>
              <a:rPr lang="zh-CN" altLang="zh-CN" sz="2400" b="1" dirty="0"/>
              <a:t>每个模块先要进行端口的定义，并说明输入（input) 、输出（output)和双向（inout)，然后对模块功能进行描述。</a:t>
            </a:r>
            <a:endParaRPr lang="en-US" altLang="zh-CN" sz="2400" b="1" dirty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403418" y="6267450"/>
            <a:ext cx="1043516" cy="457200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276F9E8-D4B2-4C02-AB9B-85BFC996DB68}" type="slidenum">
              <a:rPr kumimoji="1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1458228"/>
          <a:ext cx="12623800" cy="533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14287500" imgH="7267575" progId="Word.Picture.8">
                  <p:embed/>
                </p:oleObj>
              </mc:Choice>
              <mc:Fallback>
                <p:oleObj name="" r:id="rId1" imgW="14287500" imgH="7267575" progId="Word.Picture.8">
                  <p:embed/>
                  <p:pic>
                    <p:nvPicPr>
                      <p:cNvPr id="0" name="图片 4096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1458228"/>
                        <a:ext cx="12623800" cy="53324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24417" y="1097865"/>
            <a:ext cx="6815667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zh-CN" sz="2400">
                <a:solidFill>
                  <a:srgbClr val="000066"/>
                </a:solidFill>
                <a:latin typeface="Times New Roman" panose="02020603050405020304" pitchFamily="18" charset="0"/>
                <a:ea typeface="楷体_GB2312" pitchFamily="1" charset="-122"/>
              </a:rPr>
              <a:t>模块定义的一般语法结构如下：</a:t>
            </a:r>
            <a:endParaRPr lang="zh-CN" sz="2400">
              <a:solidFill>
                <a:srgbClr val="000066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7640" y="2054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400" b="1" dirty="0" smtClean="0"/>
              <a:t>模块（</a:t>
            </a:r>
            <a:r>
              <a:rPr lang="en-US" altLang="zh-CN" sz="4400" b="1" dirty="0" smtClean="0"/>
              <a:t>module</a:t>
            </a:r>
            <a:r>
              <a:rPr lang="zh-CN" altLang="en-US" sz="4400" b="1" dirty="0" smtClean="0"/>
              <a:t>）</a:t>
            </a:r>
            <a:endParaRPr lang="zh-CN" altLang="en-US" sz="4400" b="1" dirty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10403418" y="6267450"/>
            <a:ext cx="1043516" cy="4572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276F9E8-D4B2-4C02-AB9B-85BFC996DB68}" type="slidenum">
              <a:rPr kumimoji="1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71745" y="1422689"/>
            <a:ext cx="1067753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第一部分  </a:t>
            </a:r>
            <a:r>
              <a:rPr lang="zh-CN" altLang="zh-CN" sz="4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硬件</a:t>
            </a:r>
            <a:r>
              <a:rPr lang="zh-CN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描述语言</a:t>
            </a:r>
            <a:r>
              <a:rPr lang="en-US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Verilog HDL</a:t>
            </a:r>
            <a:r>
              <a:rPr lang="zh-CN" altLang="zh-CN" sz="4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endParaRPr lang="en-US" altLang="zh-CN" sz="4800" b="1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zh-CN" sz="4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基本</a:t>
            </a:r>
            <a:r>
              <a:rPr lang="zh-CN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概念和基本架构</a:t>
            </a:r>
            <a:endParaRPr lang="zh-CN" altLang="en-US" sz="4800" b="1" dirty="0"/>
          </a:p>
        </p:txBody>
      </p:sp>
      <p:sp>
        <p:nvSpPr>
          <p:cNvPr id="3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403418" y="6267450"/>
            <a:ext cx="1043516" cy="457200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276F9E8-D4B2-4C02-AB9B-85BFC996DB68}" type="slidenum">
              <a:rPr kumimoji="1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4418" y="4425491"/>
            <a:ext cx="8064500" cy="615950"/>
          </a:xfrm>
        </p:spPr>
        <p:txBody>
          <a:bodyPr/>
          <a:lstStyle/>
          <a:p>
            <a:pPr>
              <a:buFontTx/>
              <a:buChar char="•"/>
            </a:pPr>
            <a:r>
              <a:rPr lang="zh-CN" sz="2800" b="0" dirty="0">
                <a:solidFill>
                  <a:srgbClr val="0033CC"/>
                </a:solidFill>
                <a:ea typeface="黑体" panose="02010609060101010101" charset="-122"/>
              </a:rPr>
              <a:t>行为描述方式：</a:t>
            </a:r>
            <a:endParaRPr lang="zh-CN" sz="2800" b="0" dirty="0">
              <a:solidFill>
                <a:schemeClr val="tx1"/>
              </a:solidFill>
              <a:ea typeface="黑体" panose="02010609060101010101" charset="-122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19667" y="5101543"/>
            <a:ext cx="11137900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一般使用下述语句描述，可以对组合、时序逻辑电路建模。</a:t>
            </a:r>
            <a:endParaRPr lang="zh-CN" sz="2400" dirty="0">
              <a:latin typeface="黑体" panose="02010609060101010101" charset="-122"/>
              <a:ea typeface="黑体" panose="02010609060101010101" charset="-122"/>
            </a:endParaRP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      </a:t>
            </a:r>
            <a:r>
              <a:rPr lang="zh-CN" altLang="zh-CN" sz="2400" dirty="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）</a:t>
            </a:r>
            <a:r>
              <a:rPr lang="zh-CN" altLang="zh-CN" sz="2400" dirty="0">
                <a:latin typeface="黑体" panose="02010609060101010101" charset="-122"/>
                <a:ea typeface="黑体" panose="02010609060101010101" charset="-122"/>
              </a:rPr>
              <a:t>initial </a:t>
            </a: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语句</a:t>
            </a:r>
            <a:endParaRPr lang="zh-CN" sz="2400" dirty="0">
              <a:latin typeface="黑体" panose="02010609060101010101" charset="-122"/>
              <a:ea typeface="黑体" panose="02010609060101010101" charset="-122"/>
            </a:endParaRP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      </a:t>
            </a:r>
            <a:r>
              <a:rPr lang="zh-CN" altLang="zh-CN" sz="2400" dirty="0"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）</a:t>
            </a:r>
            <a:r>
              <a:rPr lang="zh-CN" altLang="zh-CN" sz="2400" dirty="0">
                <a:latin typeface="黑体" panose="02010609060101010101" charset="-122"/>
                <a:ea typeface="黑体" panose="02010609060101010101" charset="-122"/>
              </a:rPr>
              <a:t>always </a:t>
            </a: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语句</a:t>
            </a:r>
            <a:endParaRPr lang="zh-CN" sz="24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24417" y="3328298"/>
            <a:ext cx="8128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>
              <a:buFont typeface="Arial" panose="020B0604020202020204" pitchFamily="34" charset="0"/>
              <a:buChar char="•"/>
            </a:pPr>
            <a:r>
              <a:rPr lang="zh-CN" sz="2800" dirty="0">
                <a:solidFill>
                  <a:srgbClr val="0033CC"/>
                </a:solidFill>
                <a:latin typeface="Times New Roman" panose="02020603050405020304" pitchFamily="18" charset="0"/>
                <a:ea typeface="黑体" panose="02010609060101010101" charset="-122"/>
              </a:rPr>
              <a:t>数据流描述方式：</a:t>
            </a:r>
            <a:endParaRPr 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19667" y="3904561"/>
            <a:ext cx="10945284" cy="49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一般使用</a:t>
            </a:r>
            <a:r>
              <a:rPr lang="zh-CN" altLang="zh-CN" sz="2400" dirty="0">
                <a:latin typeface="黑体" panose="02010609060101010101" charset="-122"/>
                <a:ea typeface="黑体" panose="02010609060101010101" charset="-122"/>
              </a:rPr>
              <a:t>assign</a:t>
            </a: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语句描述，主要用于对组合逻辑电路建模。</a:t>
            </a:r>
            <a:endParaRPr lang="zh-CN" sz="24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24417" y="1778668"/>
            <a:ext cx="8128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>
              <a:buFont typeface="Arial" panose="020B0604020202020204" pitchFamily="34" charset="0"/>
              <a:buChar char="•"/>
            </a:pPr>
            <a:r>
              <a:rPr lang="zh-CN" sz="2800" dirty="0">
                <a:solidFill>
                  <a:srgbClr val="0033CC"/>
                </a:solidFill>
                <a:latin typeface="Times New Roman" panose="02020603050405020304" pitchFamily="18" charset="0"/>
                <a:ea typeface="黑体" panose="02010609060101010101" charset="-122"/>
              </a:rPr>
              <a:t>结构描述（门级描述）方式：</a:t>
            </a:r>
            <a:endParaRPr 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19667" y="2396206"/>
            <a:ext cx="112331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一般使用</a:t>
            </a:r>
            <a:r>
              <a:rPr lang="zh-CN" altLang="zh-CN" sz="2400" dirty="0">
                <a:latin typeface="黑体" panose="02010609060101010101" charset="-122"/>
                <a:ea typeface="黑体" panose="02010609060101010101" charset="-122"/>
              </a:rPr>
              <a:t>Primitive</a:t>
            </a:r>
            <a:r>
              <a:rPr lang="zh-CN" sz="2400" dirty="0">
                <a:latin typeface="黑体" panose="02010609060101010101" charset="-122"/>
                <a:ea typeface="黑体" panose="02010609060101010101" charset="-122"/>
              </a:rPr>
              <a:t>（内部元件）、自定义的下层模块对电路描述。主要用于层次化设计中。</a:t>
            </a:r>
            <a:endParaRPr lang="zh-CN" sz="24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27051" y="1057943"/>
            <a:ext cx="8128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/>
            <a:r>
              <a:rPr lang="zh-CN" sz="320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charset="-122"/>
              </a:rPr>
              <a:t>几种描述方式小结：</a:t>
            </a:r>
            <a:endParaRPr lang="zh-CN" sz="320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57640" y="2054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400" b="1" dirty="0" smtClean="0"/>
              <a:t>模块（</a:t>
            </a:r>
            <a:r>
              <a:rPr lang="en-US" altLang="zh-CN" sz="4400" b="1" dirty="0" smtClean="0"/>
              <a:t>module</a:t>
            </a:r>
            <a:r>
              <a:rPr lang="zh-CN" altLang="en-US" sz="4400" b="1" dirty="0" smtClean="0"/>
              <a:t>）</a:t>
            </a:r>
            <a:endParaRPr lang="zh-CN" altLang="en-US" sz="4400" b="1" dirty="0"/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403418" y="6267450"/>
            <a:ext cx="1043516" cy="457200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276F9E8-D4B2-4C02-AB9B-85BFC996DB68}" type="slidenum">
              <a:rPr kumimoji="1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utoUpdateAnimBg="0"/>
      <p:bldP spid="24580" grpId="0" autoUpdateAnimBg="0"/>
      <p:bldP spid="2458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426720" y="249555"/>
            <a:ext cx="10515600" cy="1325563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/>
              <a:t>结构说明语句</a:t>
            </a:r>
            <a:endParaRPr lang="zh-CN" altLang="en-US" dirty="0"/>
          </a:p>
        </p:txBody>
      </p:sp>
      <p:sp>
        <p:nvSpPr>
          <p:cNvPr id="41987" name="Rectangle 3"/>
          <p:cNvSpPr/>
          <p:nvPr>
            <p:ph idx="1"/>
          </p:nvPr>
        </p:nvSpPr>
        <p:spPr>
          <a:xfrm>
            <a:off x="818515" y="1143000"/>
            <a:ext cx="9316085" cy="51054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>
            <a:normAutofit fontScale="90000" lnSpcReduction="20000"/>
          </a:bodyPr>
          <a:p>
            <a:pPr eaLnBrk="1" hangingPunct="1">
              <a:lnSpc>
                <a:spcPct val="80000"/>
              </a:lnSpc>
            </a:pPr>
            <a:r>
              <a:rPr lang="en-US" altLang="zh-CN" sz="1600" b="0" dirty="0"/>
              <a:t>initial</a:t>
            </a:r>
            <a:r>
              <a:rPr lang="zh-CN" altLang="en-US" sz="1600" b="0" dirty="0"/>
              <a:t>语句</a:t>
            </a:r>
            <a:endParaRPr lang="zh-CN" altLang="en-US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initial</a:t>
            </a:r>
            <a:r>
              <a:rPr lang="zh-CN" altLang="en-US" sz="1600" dirty="0"/>
              <a:t>语句的格式如下：</a:t>
            </a:r>
            <a:endParaRPr lang="zh-CN" altLang="en-US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initial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       begin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dirty="0"/>
              <a:t>               语句</a:t>
            </a:r>
            <a:r>
              <a:rPr lang="en-US" altLang="zh-CN" sz="1600" dirty="0"/>
              <a:t>1;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dirty="0"/>
              <a:t>              语句</a:t>
            </a:r>
            <a:r>
              <a:rPr lang="en-US" altLang="zh-CN" sz="1600" dirty="0"/>
              <a:t>2;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                 ......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dirty="0"/>
              <a:t>               语句</a:t>
            </a:r>
            <a:r>
              <a:rPr lang="en-US" altLang="zh-CN" sz="1600" dirty="0"/>
              <a:t>n;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        end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dirty="0"/>
              <a:t>举例说明：</a:t>
            </a:r>
            <a:endParaRPr lang="zh-CN" altLang="en-US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[</a:t>
            </a:r>
            <a:r>
              <a:rPr lang="zh-CN" altLang="en-US" sz="1600" dirty="0"/>
              <a:t>例</a:t>
            </a:r>
            <a:r>
              <a:rPr lang="en-US" altLang="zh-CN" sz="1600" dirty="0"/>
              <a:t>1]</a:t>
            </a:r>
            <a:r>
              <a:rPr lang="zh-CN" altLang="en-US" sz="1600" dirty="0"/>
              <a:t>：</a:t>
            </a:r>
            <a:endParaRPr lang="zh-CN" altLang="en-US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initial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        begin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              areg=0;	//</a:t>
            </a:r>
            <a:r>
              <a:rPr lang="zh-CN" altLang="en-US" sz="1600" dirty="0"/>
              <a:t>初始化寄存器</a:t>
            </a:r>
            <a:r>
              <a:rPr lang="en-US" altLang="zh-CN" sz="1600" dirty="0"/>
              <a:t>areg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              for(index=0;index&lt;size;index=index+1)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                  memory[index]=0;	//</a:t>
            </a:r>
            <a:r>
              <a:rPr lang="zh-CN" altLang="en-US" sz="1600" dirty="0"/>
              <a:t>初始化一个</a:t>
            </a:r>
            <a:r>
              <a:rPr lang="en-US" altLang="zh-CN" sz="1600" dirty="0"/>
              <a:t>memory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             end</a:t>
            </a:r>
            <a:endParaRPr lang="en-US" altLang="zh-CN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dirty="0"/>
              <a:t>在这个例子中用</a:t>
            </a:r>
            <a:r>
              <a:rPr lang="en-US" altLang="zh-CN" sz="1600" dirty="0"/>
              <a:t>initial</a:t>
            </a:r>
            <a:r>
              <a:rPr lang="zh-CN" altLang="en-US" sz="1600" dirty="0"/>
              <a:t>语句在仿真开始时对各变量进行初始化。</a:t>
            </a:r>
            <a:endParaRPr lang="zh-CN" altLang="en-US" sz="1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600" dirty="0"/>
              <a:t>initial</a:t>
            </a:r>
            <a:r>
              <a:rPr lang="zh-CN" altLang="en-US" sz="1600" dirty="0"/>
              <a:t>语句只执行一次。相反，</a:t>
            </a:r>
            <a:r>
              <a:rPr lang="en-US" altLang="zh-CN" sz="1600" dirty="0"/>
              <a:t>always</a:t>
            </a:r>
            <a:r>
              <a:rPr lang="zh-CN" altLang="en-US" sz="1600" dirty="0"/>
              <a:t>语句则是不断地重复执行，直到仿真过程结束。 </a:t>
            </a:r>
            <a:endParaRPr lang="zh-CN" altLang="en-US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/>
              <a:t>结构说明语句</a:t>
            </a:r>
            <a:endParaRPr lang="zh-CN" altLang="en-US" dirty="0"/>
          </a:p>
        </p:txBody>
      </p:sp>
      <p:sp>
        <p:nvSpPr>
          <p:cNvPr id="43011" name="Rectangle 3"/>
          <p:cNvSpPr/>
          <p:nvPr>
            <p:ph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>
            <a:normAutofit lnSpcReduction="10000"/>
          </a:bodyPr>
          <a:p>
            <a:pPr eaLnBrk="1" hangingPunct="1">
              <a:lnSpc>
                <a:spcPct val="80000"/>
              </a:lnSpc>
            </a:pPr>
            <a:r>
              <a:rPr lang="en-US" altLang="zh-CN" sz="1800" dirty="0"/>
              <a:t>always</a:t>
            </a:r>
            <a:r>
              <a:rPr lang="zh-CN" altLang="en-US" sz="1800" dirty="0"/>
              <a:t>说明语句</a:t>
            </a:r>
            <a:endParaRPr lang="zh-CN" altLang="en-US" sz="1800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always </a:t>
            </a:r>
            <a:r>
              <a:rPr lang="zh-CN" altLang="en-US" sz="1800" dirty="0"/>
              <a:t>的时间控制可以是沿触发也可以是电平触发的，可以单个信号也可以多个信号，中间需要用关键字 </a:t>
            </a:r>
            <a:r>
              <a:rPr lang="en-US" altLang="zh-CN" sz="1800" dirty="0"/>
              <a:t>or </a:t>
            </a:r>
            <a:r>
              <a:rPr lang="zh-CN" altLang="en-US" sz="1800" dirty="0"/>
              <a:t>连接，如：</a:t>
            </a:r>
            <a:endParaRPr lang="zh-CN" altLang="en-US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800" dirty="0"/>
              <a:t>   </a:t>
            </a:r>
            <a:r>
              <a:rPr lang="en-US" altLang="zh-CN" sz="1800" dirty="0"/>
              <a:t>always @(posedge clock or posedge reset)  //</a:t>
            </a:r>
            <a:r>
              <a:rPr lang="zh-CN" altLang="en-US" sz="1800" dirty="0"/>
              <a:t>由两个沿触发的</a:t>
            </a:r>
            <a:r>
              <a:rPr lang="en-US" altLang="zh-CN" sz="1800" dirty="0"/>
              <a:t>always</a:t>
            </a:r>
            <a:r>
              <a:rPr lang="zh-CN" altLang="en-US" sz="1800" dirty="0"/>
              <a:t>块</a:t>
            </a:r>
            <a:endParaRPr lang="zh-CN" altLang="en-US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800" dirty="0"/>
              <a:t>      </a:t>
            </a:r>
            <a:r>
              <a:rPr lang="en-US" altLang="zh-CN" sz="1800" dirty="0"/>
              <a:t>begin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   </a:t>
            </a:r>
            <a:r>
              <a:rPr lang="en-US" altLang="zh-CN" sz="1800" dirty="0">
                <a:latin typeface="Arial" panose="020B0604020202020204" pitchFamily="34" charset="0"/>
              </a:rPr>
              <a:t>……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   end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       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always @( a or b or c )                 //</a:t>
            </a:r>
            <a:r>
              <a:rPr lang="zh-CN" altLang="en-US" sz="1800" dirty="0"/>
              <a:t>由多个电平触发的</a:t>
            </a:r>
            <a:r>
              <a:rPr lang="en-US" altLang="zh-CN" sz="1800" dirty="0"/>
              <a:t>always</a:t>
            </a:r>
            <a:r>
              <a:rPr lang="zh-CN" altLang="en-US" sz="1800" dirty="0"/>
              <a:t>块</a:t>
            </a:r>
            <a:endParaRPr lang="zh-CN" altLang="en-US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800" dirty="0"/>
              <a:t>            </a:t>
            </a:r>
            <a:r>
              <a:rPr lang="en-US" altLang="zh-CN" sz="1800" dirty="0"/>
              <a:t>begin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800" dirty="0"/>
              <a:t>             </a:t>
            </a:r>
            <a:r>
              <a:rPr lang="en-US" altLang="zh-CN" sz="1800" dirty="0">
                <a:latin typeface="Arial" panose="020B0604020202020204" pitchFamily="34" charset="0"/>
              </a:rPr>
              <a:t>……</a:t>
            </a:r>
            <a:endParaRPr lang="en-US" altLang="zh-CN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800" dirty="0"/>
              <a:t>             </a:t>
            </a:r>
            <a:r>
              <a:rPr lang="en-US" altLang="zh-CN" sz="1800" dirty="0"/>
              <a:t>end</a:t>
            </a:r>
            <a:endParaRPr lang="en-US" altLang="zh-CN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4645041-2EA6-46AA-80C2-C2088FB2B50E}" type="datetime3">
              <a:rPr kumimoji="1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276F9E8-D4B2-4C02-AB9B-85BFC996DB68}" type="slidenum">
              <a:rPr kumimoji="1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358775" y="123825"/>
          <a:ext cx="5305425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Picture" r:id="rId1" imgW="10448925" imgH="6076950" progId="Word.Picture.8">
                  <p:embed/>
                </p:oleObj>
              </mc:Choice>
              <mc:Fallback>
                <p:oleObj name="Picture" r:id="rId1" imgW="10448925" imgH="6076950" progId="Word.Picture.8">
                  <p:embed/>
                  <p:pic>
                    <p:nvPicPr>
                      <p:cNvPr id="0" name="图片 512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rcRect t="-1483"/>
                      <a:stretch>
                        <a:fillRect/>
                      </a:stretch>
                    </p:blipFill>
                    <p:spPr>
                      <a:xfrm>
                        <a:off x="358775" y="123825"/>
                        <a:ext cx="5305425" cy="28511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48550" y="3284538"/>
            <a:ext cx="84963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zh-CN" sz="2000" b="1" dirty="0">
                <a:solidFill>
                  <a:srgbClr val="33CCFF"/>
                </a:solidFill>
                <a:latin typeface="Courier New" panose="02070309020205020404" pitchFamily="49" charset="0"/>
              </a:rPr>
              <a:t>/* Gate-level description of a half adder */</a:t>
            </a:r>
            <a:endParaRPr lang="zh-CN" altLang="zh-CN" sz="2000" b="1" dirty="0">
              <a:solidFill>
                <a:srgbClr val="33CCFF"/>
              </a:solidFill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module </a:t>
            </a:r>
            <a:r>
              <a:rPr lang="zh-CN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HalfAdder_GL</a:t>
            </a:r>
            <a:r>
              <a:rPr lang="zh-CN" altLang="zh-CN" sz="2000" b="1" dirty="0">
                <a:latin typeface="Courier New" panose="02070309020205020404" pitchFamily="49" charset="0"/>
              </a:rPr>
              <a:t>(A, B, 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S, C)</a:t>
            </a:r>
            <a:r>
              <a:rPr lang="zh-CN" altLang="zh-CN" sz="2000" b="1" dirty="0">
                <a:latin typeface="Courier New" panose="02070309020205020404" pitchFamily="49" charset="0"/>
              </a:rPr>
              <a:t>;</a:t>
            </a:r>
            <a:endParaRPr lang="zh-CN" alt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input  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A,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B;</a:t>
            </a:r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//</a:t>
            </a:r>
            <a:r>
              <a:rPr lang="zh-CN" sz="2000" b="1" dirty="0">
                <a:latin typeface="Courier New" panose="02070309020205020404" pitchFamily="49" charset="0"/>
              </a:rPr>
              <a:t>输入端口声明</a:t>
            </a:r>
            <a:endParaRPr 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output 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S, C;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 </a:t>
            </a:r>
            <a:r>
              <a:rPr lang="en-US" altLang="zh-CN" sz="2000" b="1" dirty="0" smtClean="0">
                <a:latin typeface="Courier New" panose="02070309020205020404" pitchFamily="49" charset="0"/>
              </a:rPr>
              <a:t>  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//</a:t>
            </a:r>
            <a:r>
              <a:rPr lang="zh-CN" sz="2000" b="1" dirty="0">
                <a:latin typeface="Courier New" panose="02070309020205020404" pitchFamily="49" charset="0"/>
              </a:rPr>
              <a:t>输出端口声明</a:t>
            </a:r>
            <a:endParaRPr 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wire 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 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A,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B, S,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C;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 </a:t>
            </a:r>
            <a:endParaRPr lang="zh-CN" alt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  </a:t>
            </a:r>
            <a:endParaRPr lang="zh-CN" alt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xor X1 (</a:t>
            </a:r>
            <a:r>
              <a:rPr lang="zh-CN" altLang="zh-CN" sz="2000" b="1" dirty="0" smtClean="0">
                <a:solidFill>
                  <a:srgbClr val="CC0099"/>
                </a:solidFill>
                <a:latin typeface="Courier New" panose="02070309020205020404" pitchFamily="49" charset="0"/>
              </a:rPr>
              <a:t>S, </a:t>
            </a:r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A, B );</a:t>
            </a:r>
            <a:endParaRPr lang="zh-CN" altLang="zh-CN" sz="2000" b="1" dirty="0">
              <a:solidFill>
                <a:srgbClr val="CC0099"/>
              </a:solidFill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  and A1 (</a:t>
            </a:r>
            <a:r>
              <a:rPr lang="zh-CN" altLang="zh-CN" sz="2000" b="1" dirty="0" smtClean="0">
                <a:solidFill>
                  <a:srgbClr val="CC0099"/>
                </a:solidFill>
                <a:latin typeface="Courier New" panose="02070309020205020404" pitchFamily="49" charset="0"/>
              </a:rPr>
              <a:t>C, </a:t>
            </a:r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A, B);  </a:t>
            </a:r>
            <a:endParaRPr lang="zh-CN" altLang="zh-CN" sz="2000" b="1" dirty="0">
              <a:solidFill>
                <a:srgbClr val="CC0099"/>
              </a:solidFill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endmodule</a:t>
            </a:r>
            <a:endParaRPr lang="zh-CN" altLang="zh-CN" sz="2000" b="1" dirty="0">
              <a:latin typeface="Courier New" panose="02070309020205020404" pitchFamily="49" charset="0"/>
            </a:endParaRPr>
          </a:p>
        </p:txBody>
      </p:sp>
      <p:grpSp>
        <p:nvGrpSpPr>
          <p:cNvPr id="11" name="Group 5"/>
          <p:cNvGrpSpPr/>
          <p:nvPr/>
        </p:nvGrpSpPr>
        <p:grpSpPr bwMode="auto">
          <a:xfrm>
            <a:off x="4969109" y="3904797"/>
            <a:ext cx="2820987" cy="673100"/>
            <a:chOff x="0" y="0"/>
            <a:chExt cx="1777" cy="424"/>
          </a:xfrm>
        </p:grpSpPr>
        <p:sp>
          <p:nvSpPr>
            <p:cNvPr id="12" name="AutoShape 6" descr="永恒"/>
            <p:cNvSpPr/>
            <p:nvPr/>
          </p:nvSpPr>
          <p:spPr bwMode="auto">
            <a:xfrm>
              <a:off x="0" y="0"/>
              <a:ext cx="156" cy="424"/>
            </a:xfrm>
            <a:prstGeom prst="rightBrace">
              <a:avLst>
                <a:gd name="adj1" fmla="val 22650"/>
                <a:gd name="adj2" fmla="val 45833"/>
              </a:avLst>
            </a:prstGeom>
            <a:noFill/>
            <a:ln w="9525" cmpd="sng">
              <a:solidFill>
                <a:schemeClr val="tx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</a:extLst>
          </p:spPr>
          <p:txBody>
            <a:bodyPr/>
            <a:lstStyle/>
            <a:p>
              <a:pPr algn="ctr"/>
              <a:endPara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endParaRPr>
            </a:p>
          </p:txBody>
        </p:sp>
        <p:sp>
          <p:nvSpPr>
            <p:cNvPr id="13" name="AutoShape 7"/>
            <p:cNvSpPr>
              <a:spLocks noChangeArrowheads="1"/>
            </p:cNvSpPr>
            <p:nvPr/>
          </p:nvSpPr>
          <p:spPr bwMode="auto">
            <a:xfrm>
              <a:off x="372" y="50"/>
              <a:ext cx="1405" cy="287"/>
            </a:xfrm>
            <a:prstGeom prst="wedgeRoundRectCallout">
              <a:avLst>
                <a:gd name="adj1" fmla="val -66653"/>
                <a:gd name="adj2" fmla="val -1917"/>
                <a:gd name="adj3" fmla="val 16667"/>
              </a:avLst>
            </a:prstGeom>
            <a:noFill/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/>
            <a:lstStyle/>
            <a:p>
              <a:pPr algn="ctr"/>
              <a:r>
                <a:rPr lang="zh-CN" sz="2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楷体_GB2312" pitchFamily="1" charset="-122"/>
                </a:rPr>
                <a:t>端口类型说明</a:t>
              </a:r>
              <a:endParaRPr lang="zh-CN" sz="2400" b="1" dirty="0">
                <a:solidFill>
                  <a:srgbClr val="0070C0"/>
                </a:solidFill>
                <a:latin typeface="Times New Roman" panose="02020603050405020304" pitchFamily="18" charset="0"/>
                <a:ea typeface="楷体_GB2312" pitchFamily="1" charset="-122"/>
              </a:endParaRPr>
            </a:p>
          </p:txBody>
        </p:sp>
      </p:grpSp>
      <p:sp>
        <p:nvSpPr>
          <p:cNvPr id="14" name="AutoShape 8" descr="永恒"/>
          <p:cNvSpPr/>
          <p:nvPr/>
        </p:nvSpPr>
        <p:spPr bwMode="auto">
          <a:xfrm>
            <a:off x="3327834" y="5169582"/>
            <a:ext cx="144462" cy="649287"/>
          </a:xfrm>
          <a:prstGeom prst="rightBrace">
            <a:avLst>
              <a:gd name="adj1" fmla="val 37454"/>
              <a:gd name="adj2" fmla="val 45833"/>
            </a:avLst>
          </a:prstGeom>
          <a:noFill/>
          <a:ln w="9525" cmpd="sng">
            <a:solidFill>
              <a:srgbClr val="0066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3818392" y="5718506"/>
            <a:ext cx="1582738" cy="431800"/>
          </a:xfrm>
          <a:prstGeom prst="wedgeRoundRectCallout">
            <a:avLst>
              <a:gd name="adj1" fmla="val -66949"/>
              <a:gd name="adj2" fmla="val -102574"/>
              <a:gd name="adj3" fmla="val 16667"/>
            </a:avLst>
          </a:prstGeom>
          <a:noFill/>
          <a:ln w="9525" cmpd="sng">
            <a:solidFill>
              <a:schemeClr val="tx1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sz="2400" b="1" dirty="0">
                <a:solidFill>
                  <a:srgbClr val="CC0099"/>
                </a:solidFill>
                <a:latin typeface="Times New Roman" panose="02020603050405020304" pitchFamily="18" charset="0"/>
                <a:ea typeface="楷体_GB2312" pitchFamily="1" charset="-122"/>
              </a:rPr>
              <a:t>功能描述</a:t>
            </a:r>
            <a:endParaRPr lang="zh-CN" sz="2400" b="1" dirty="0">
              <a:solidFill>
                <a:srgbClr val="CC0099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782868" y="2650674"/>
            <a:ext cx="1439863" cy="455613"/>
          </a:xfrm>
          <a:prstGeom prst="wedgeRoundRectCallout">
            <a:avLst>
              <a:gd name="adj1" fmla="val 19681"/>
              <a:gd name="adj2" fmla="val 163588"/>
              <a:gd name="adj3" fmla="val 16667"/>
            </a:avLst>
          </a:prstGeom>
          <a:noFill/>
          <a:ln w="9525" cmpd="sng">
            <a:solidFill>
              <a:schemeClr val="tx1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模块名</a:t>
            </a:r>
            <a:endParaRPr 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1" charset="-122"/>
            </a:endParaRPr>
          </a:p>
          <a:p>
            <a:endParaRPr lang="zh-CN" altLang="zh-CN" sz="2400" b="1" dirty="0">
              <a:solidFill>
                <a:srgbClr val="FF0000"/>
              </a:solidFill>
              <a:latin typeface="Tahoma" panose="020B0604030504040204" pitchFamily="34" charset="0"/>
              <a:ea typeface="楷体_GB2312" pitchFamily="1" charset="-122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4226656" y="4927374"/>
            <a:ext cx="2230438" cy="455612"/>
          </a:xfrm>
          <a:prstGeom prst="wedgeRoundRectCallout">
            <a:avLst>
              <a:gd name="adj1" fmla="val -83881"/>
              <a:gd name="adj2" fmla="val -94550"/>
              <a:gd name="adj3" fmla="val 16667"/>
            </a:avLst>
          </a:prstGeom>
          <a:noFill/>
          <a:ln w="9525" cmpd="sng">
            <a:solidFill>
              <a:schemeClr val="tx1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sz="2400" b="1" dirty="0">
                <a:solidFill>
                  <a:srgbClr val="0070C0"/>
                </a:solidFill>
                <a:latin typeface="Times New Roman" panose="02020603050405020304" pitchFamily="18" charset="0"/>
                <a:ea typeface="楷体_GB2312" pitchFamily="1" charset="-122"/>
              </a:rPr>
              <a:t>数据类型说明</a:t>
            </a:r>
            <a:endParaRPr lang="zh-CN" sz="2400" b="1" dirty="0">
              <a:solidFill>
                <a:srgbClr val="0070C0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 autoUpdateAnimBg="0"/>
      <p:bldP spid="16" grpId="0" animBg="1" autoUpdateAnimBg="0"/>
      <p:bldP spid="17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4645041-2EA6-46AA-80C2-C2088FB2B50E}" type="datetime3">
              <a:rPr kumimoji="1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276F9E8-D4B2-4C02-AB9B-85BFC996DB68}" type="slidenum">
              <a:rPr kumimoji="1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83465" y="123374"/>
          <a:ext cx="5304868" cy="2852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" r:id="rId1" imgW="10448925" imgH="6076950" progId="Word.Picture.8">
                  <p:embed/>
                </p:oleObj>
              </mc:Choice>
              <mc:Fallback>
                <p:oleObj name="" r:id="rId1" imgW="10448925" imgH="6076950" progId="Word.Picture.8">
                  <p:embed/>
                  <p:pic>
                    <p:nvPicPr>
                      <p:cNvPr id="0" name="图片 614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rcRect t="-1483"/>
                      <a:stretch>
                        <a:fillRect/>
                      </a:stretch>
                    </p:blipFill>
                    <p:spPr>
                      <a:xfrm>
                        <a:off x="83465" y="123374"/>
                        <a:ext cx="5304868" cy="285205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48550" y="3284538"/>
            <a:ext cx="702150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zh-CN" altLang="zh-CN" sz="2000" b="1" dirty="0">
                <a:solidFill>
                  <a:srgbClr val="33CCFF"/>
                </a:solidFill>
                <a:latin typeface="Courier New" panose="02070309020205020404" pitchFamily="49" charset="0"/>
              </a:rPr>
              <a:t>/* Gate-level description of a half adder */</a:t>
            </a:r>
            <a:endParaRPr lang="zh-CN" altLang="zh-CN" sz="2000" b="1" dirty="0">
              <a:solidFill>
                <a:srgbClr val="33CCFF"/>
              </a:solidFill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module </a:t>
            </a:r>
            <a:r>
              <a:rPr lang="zh-CN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HalfAdder_GL</a:t>
            </a:r>
            <a:r>
              <a:rPr lang="zh-CN" altLang="zh-CN" sz="2000" b="1" dirty="0">
                <a:latin typeface="Courier New" panose="02070309020205020404" pitchFamily="49" charset="0"/>
              </a:rPr>
              <a:t>(A, B, 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S, C)</a:t>
            </a:r>
            <a:r>
              <a:rPr lang="zh-CN" altLang="zh-CN" sz="2000" b="1" dirty="0">
                <a:latin typeface="Courier New" panose="02070309020205020404" pitchFamily="49" charset="0"/>
              </a:rPr>
              <a:t>;</a:t>
            </a:r>
            <a:endParaRPr lang="zh-CN" alt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input  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A,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B;</a:t>
            </a:r>
            <a:r>
              <a:rPr lang="en-US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//</a:t>
            </a:r>
            <a:r>
              <a:rPr lang="zh-CN" sz="2000" b="1" dirty="0">
                <a:latin typeface="Courier New" panose="02070309020205020404" pitchFamily="49" charset="0"/>
              </a:rPr>
              <a:t>输入端口声明</a:t>
            </a:r>
            <a:endParaRPr 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output 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S, C;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 //</a:t>
            </a:r>
            <a:r>
              <a:rPr lang="zh-CN" sz="2000" b="1" dirty="0">
                <a:latin typeface="Courier New" panose="02070309020205020404" pitchFamily="49" charset="0"/>
              </a:rPr>
              <a:t>输出端口声明</a:t>
            </a:r>
            <a:endParaRPr 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wire 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 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A,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B, S,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C;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 </a:t>
            </a:r>
            <a:endParaRPr lang="zh-CN" alt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  </a:t>
            </a:r>
            <a:endParaRPr lang="zh-CN" alt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xor X1 (</a:t>
            </a:r>
            <a:r>
              <a:rPr lang="zh-CN" altLang="zh-CN" sz="2000" b="1" dirty="0" smtClean="0">
                <a:solidFill>
                  <a:srgbClr val="CC0099"/>
                </a:solidFill>
                <a:latin typeface="Courier New" panose="02070309020205020404" pitchFamily="49" charset="0"/>
              </a:rPr>
              <a:t>S, </a:t>
            </a:r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A, B );</a:t>
            </a:r>
            <a:endParaRPr lang="zh-CN" altLang="zh-CN" sz="2000" b="1" dirty="0">
              <a:solidFill>
                <a:srgbClr val="CC0099"/>
              </a:solidFill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  and A1 (</a:t>
            </a:r>
            <a:r>
              <a:rPr lang="zh-CN" altLang="zh-CN" sz="2000" b="1" dirty="0" smtClean="0">
                <a:solidFill>
                  <a:srgbClr val="CC0099"/>
                </a:solidFill>
                <a:latin typeface="Courier New" panose="02070309020205020404" pitchFamily="49" charset="0"/>
              </a:rPr>
              <a:t>C, </a:t>
            </a:r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A, B);  </a:t>
            </a:r>
            <a:endParaRPr lang="zh-CN" altLang="zh-CN" sz="2000" b="1" dirty="0">
              <a:solidFill>
                <a:srgbClr val="CC0099"/>
              </a:solidFill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endmodule</a:t>
            </a:r>
            <a:endParaRPr lang="zh-CN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417870" y="314101"/>
            <a:ext cx="6672532" cy="255454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/* Dataflow description of a half adder */</a:t>
            </a:r>
            <a:endParaRPr lang="zh-CN" alt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module </a:t>
            </a:r>
            <a:r>
              <a:rPr lang="zh-CN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HalfAdder_DF</a:t>
            </a:r>
            <a:r>
              <a:rPr lang="zh-CN" altLang="zh-CN" sz="2000" b="1" dirty="0">
                <a:latin typeface="Courier New" panose="02070309020205020404" pitchFamily="49" charset="0"/>
              </a:rPr>
              <a:t>(A, B, 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S, C)</a:t>
            </a:r>
            <a:r>
              <a:rPr lang="zh-CN" altLang="zh-CN" sz="2000" b="1" dirty="0">
                <a:latin typeface="Courier New" panose="02070309020205020404" pitchFamily="49" charset="0"/>
              </a:rPr>
              <a:t>;</a:t>
            </a:r>
            <a:endParaRPr lang="zh-CN" altLang="zh-CN" sz="2000" b="1" dirty="0"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input  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A,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B;</a:t>
            </a:r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	 </a:t>
            </a:r>
            <a:endParaRPr lang="zh-CN" altLang="zh-CN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output 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S,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C; </a:t>
            </a:r>
            <a:endParaRPr lang="zh-CN" altLang="zh-CN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wire 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 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A,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B</a:t>
            </a:r>
            <a:r>
              <a:rPr lang="zh-CN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，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S,</a:t>
            </a:r>
            <a:r>
              <a:rPr lang="en-US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zh-CN" altLang="zh-CN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C; </a:t>
            </a:r>
            <a:endParaRPr lang="zh-CN" altLang="zh-CN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r>
              <a:rPr lang="zh-CN" altLang="zh-CN" sz="2000" b="1" dirty="0">
                <a:solidFill>
                  <a:srgbClr val="0066FF"/>
                </a:solidFill>
                <a:latin typeface="Courier New" panose="02070309020205020404" pitchFamily="49" charset="0"/>
              </a:rPr>
              <a:t>  </a:t>
            </a:r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assign   </a:t>
            </a:r>
            <a:r>
              <a:rPr lang="zh-CN" altLang="zh-CN" sz="2000" b="1" dirty="0" smtClean="0">
                <a:solidFill>
                  <a:srgbClr val="CC0099"/>
                </a:solidFill>
                <a:latin typeface="Courier New" panose="02070309020205020404" pitchFamily="49" charset="0"/>
              </a:rPr>
              <a:t>S </a:t>
            </a:r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= A ^ B; </a:t>
            </a:r>
            <a:r>
              <a:rPr lang="en-US" altLang="zh-CN" sz="2000" b="1" dirty="0" smtClean="0">
                <a:solidFill>
                  <a:srgbClr val="CC0099"/>
                </a:solidFill>
                <a:latin typeface="Courier New" panose="02070309020205020404" pitchFamily="49" charset="0"/>
              </a:rPr>
              <a:t>  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//</a:t>
            </a:r>
            <a:r>
              <a:rPr lang="zh-CN" altLang="en-US" sz="2000" b="1" dirty="0" smtClean="0">
                <a:latin typeface="Courier New" panose="02070309020205020404" pitchFamily="49" charset="0"/>
              </a:rPr>
              <a:t>赋值</a:t>
            </a:r>
            <a:endParaRPr lang="zh-CN" altLang="zh-CN" sz="2000" b="1" dirty="0" smtClean="0">
              <a:solidFill>
                <a:srgbClr val="CC0099"/>
              </a:solidFill>
              <a:latin typeface="Courier New" panose="02070309020205020404" pitchFamily="49" charset="0"/>
            </a:endParaRPr>
          </a:p>
          <a:p>
            <a:r>
              <a:rPr lang="zh-CN" altLang="zh-CN" sz="2000" b="1" dirty="0" smtClean="0">
                <a:solidFill>
                  <a:srgbClr val="CC0099"/>
                </a:solidFill>
                <a:latin typeface="Courier New" panose="02070309020205020404" pitchFamily="49" charset="0"/>
              </a:rPr>
              <a:t>  assign   C = A &amp; B; </a:t>
            </a:r>
            <a:r>
              <a:rPr lang="zh-CN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 smtClean="0">
                <a:latin typeface="Courier New" panose="02070309020205020404" pitchFamily="49" charset="0"/>
              </a:rPr>
              <a:t>赋值</a:t>
            </a:r>
            <a:endParaRPr lang="zh-CN" altLang="zh-CN" sz="2000" b="1" dirty="0" smtClean="0">
              <a:solidFill>
                <a:srgbClr val="CC0099"/>
              </a:solidFill>
              <a:latin typeface="Courier New" panose="02070309020205020404" pitchFamily="49" charset="0"/>
            </a:endParaRPr>
          </a:p>
          <a:p>
            <a:pPr algn="l"/>
            <a:r>
              <a:rPr lang="zh-CN" altLang="zh-CN" sz="2000" b="1" dirty="0" smtClean="0">
                <a:latin typeface="Courier New" panose="02070309020205020404" pitchFamily="49" charset="0"/>
              </a:rPr>
              <a:t> </a:t>
            </a:r>
            <a:r>
              <a:rPr lang="zh-CN" altLang="zh-CN" sz="2000" b="1" dirty="0">
                <a:latin typeface="Courier New" panose="02070309020205020404" pitchFamily="49" charset="0"/>
              </a:rPr>
              <a:t>endmodule</a:t>
            </a:r>
            <a:endParaRPr lang="zh-CN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5233549" y="3282050"/>
            <a:ext cx="6911975" cy="347787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000" b="1">
                <a:latin typeface="Courier New" panose="02070309020205020404" pitchFamily="49" charset="0"/>
              </a:defRPr>
            </a:lvl1pPr>
          </a:lstStyle>
          <a:p>
            <a:r>
              <a:rPr lang="zh-CN" altLang="zh-CN" dirty="0"/>
              <a:t>/* Behavioral description of a half adder */</a:t>
            </a:r>
            <a:endParaRPr lang="zh-CN" altLang="zh-CN" dirty="0"/>
          </a:p>
          <a:p>
            <a:r>
              <a:rPr lang="zh-CN" altLang="zh-CN" dirty="0"/>
              <a:t>module </a:t>
            </a:r>
            <a:r>
              <a:rPr lang="zh-CN" altLang="zh-CN" dirty="0">
                <a:solidFill>
                  <a:srgbClr val="FF0000"/>
                </a:solidFill>
              </a:rPr>
              <a:t>HalfAdder_BH</a:t>
            </a:r>
            <a:r>
              <a:rPr lang="zh-CN" altLang="zh-CN" dirty="0"/>
              <a:t>(A, B, </a:t>
            </a:r>
            <a:r>
              <a:rPr lang="zh-CN" altLang="zh-CN" dirty="0" smtClean="0"/>
              <a:t>S, C)</a:t>
            </a:r>
            <a:r>
              <a:rPr lang="zh-CN" altLang="zh-CN" dirty="0"/>
              <a:t>;</a:t>
            </a:r>
            <a:endParaRPr lang="zh-CN" altLang="zh-CN" dirty="0"/>
          </a:p>
          <a:p>
            <a:r>
              <a:rPr lang="zh-CN" altLang="zh-CN" dirty="0"/>
              <a:t>  </a:t>
            </a:r>
            <a:r>
              <a:rPr lang="zh-CN" altLang="zh-CN" dirty="0">
                <a:solidFill>
                  <a:schemeClr val="accent2"/>
                </a:solidFill>
              </a:rPr>
              <a:t>input  </a:t>
            </a:r>
            <a:r>
              <a:rPr lang="en-US" altLang="zh-CN" dirty="0" smtClean="0">
                <a:solidFill>
                  <a:schemeClr val="accent2"/>
                </a:solidFill>
              </a:rPr>
              <a:t> </a:t>
            </a:r>
            <a:r>
              <a:rPr lang="zh-CN" altLang="zh-CN" dirty="0" smtClean="0">
                <a:solidFill>
                  <a:schemeClr val="accent2"/>
                </a:solidFill>
              </a:rPr>
              <a:t>A,</a:t>
            </a:r>
            <a:r>
              <a:rPr lang="en-US" altLang="zh-CN" dirty="0" smtClean="0">
                <a:solidFill>
                  <a:schemeClr val="accent2"/>
                </a:solidFill>
              </a:rPr>
              <a:t> </a:t>
            </a:r>
            <a:r>
              <a:rPr lang="zh-CN" altLang="zh-CN" dirty="0" smtClean="0">
                <a:solidFill>
                  <a:schemeClr val="accent2"/>
                </a:solidFill>
              </a:rPr>
              <a:t>B;</a:t>
            </a:r>
            <a:r>
              <a:rPr lang="zh-CN" altLang="zh-CN" dirty="0">
                <a:solidFill>
                  <a:schemeClr val="accent2"/>
                </a:solidFill>
              </a:rPr>
              <a:t>	 	  </a:t>
            </a:r>
            <a:endParaRPr lang="zh-CN" altLang="zh-CN" dirty="0">
              <a:solidFill>
                <a:schemeClr val="accent2"/>
              </a:solidFill>
            </a:endParaRPr>
          </a:p>
          <a:p>
            <a:r>
              <a:rPr lang="zh-CN" altLang="zh-CN" dirty="0">
                <a:solidFill>
                  <a:schemeClr val="accent2"/>
                </a:solidFill>
              </a:rPr>
              <a:t>  output  </a:t>
            </a:r>
            <a:r>
              <a:rPr lang="zh-CN" altLang="zh-CN" dirty="0" smtClean="0">
                <a:solidFill>
                  <a:schemeClr val="accent2"/>
                </a:solidFill>
              </a:rPr>
              <a:t>S,</a:t>
            </a:r>
            <a:r>
              <a:rPr lang="en-US" altLang="zh-CN" dirty="0" smtClean="0">
                <a:solidFill>
                  <a:schemeClr val="accent2"/>
                </a:solidFill>
              </a:rPr>
              <a:t> </a:t>
            </a:r>
            <a:r>
              <a:rPr lang="zh-CN" altLang="zh-CN" dirty="0" smtClean="0">
                <a:solidFill>
                  <a:schemeClr val="accent2"/>
                </a:solidFill>
              </a:rPr>
              <a:t>C; </a:t>
            </a:r>
            <a:endParaRPr lang="zh-CN" altLang="zh-CN" dirty="0">
              <a:solidFill>
                <a:schemeClr val="accent2"/>
              </a:solidFill>
            </a:endParaRPr>
          </a:p>
          <a:p>
            <a:r>
              <a:rPr lang="zh-CN" altLang="zh-CN" dirty="0">
                <a:solidFill>
                  <a:schemeClr val="accent2"/>
                </a:solidFill>
              </a:rPr>
              <a:t>  reg </a:t>
            </a:r>
            <a:r>
              <a:rPr lang="en-US" altLang="zh-CN" dirty="0" smtClean="0">
                <a:solidFill>
                  <a:schemeClr val="accent2"/>
                </a:solidFill>
              </a:rPr>
              <a:t>    </a:t>
            </a:r>
            <a:r>
              <a:rPr lang="zh-CN" altLang="zh-CN" dirty="0" smtClean="0">
                <a:solidFill>
                  <a:schemeClr val="accent2"/>
                </a:solidFill>
              </a:rPr>
              <a:t>S,</a:t>
            </a:r>
            <a:r>
              <a:rPr lang="en-US" altLang="zh-CN" dirty="0" smtClean="0">
                <a:solidFill>
                  <a:schemeClr val="accent2"/>
                </a:solidFill>
              </a:rPr>
              <a:t> </a:t>
            </a:r>
            <a:r>
              <a:rPr lang="zh-CN" altLang="zh-CN" dirty="0" smtClean="0">
                <a:solidFill>
                  <a:schemeClr val="accent2"/>
                </a:solidFill>
              </a:rPr>
              <a:t>C;  </a:t>
            </a:r>
            <a:r>
              <a:rPr lang="zh-CN" altLang="zh-CN" dirty="0" smtClean="0"/>
              <a:t>//</a:t>
            </a:r>
            <a:r>
              <a:rPr lang="zh-CN" dirty="0"/>
              <a:t>声明端口数据类型为寄存器</a:t>
            </a:r>
            <a:endParaRPr lang="zh-CN" dirty="0"/>
          </a:p>
          <a:p>
            <a:pPr marL="0" lvl="1"/>
            <a:r>
              <a:rPr lang="zh-CN" dirty="0"/>
              <a:t>  </a:t>
            </a:r>
            <a:r>
              <a:rPr lang="zh-CN" altLang="zh-CN" sz="2000" b="1" dirty="0">
                <a:solidFill>
                  <a:srgbClr val="CC0099"/>
                </a:solidFill>
                <a:latin typeface="Courier New" panose="02070309020205020404" pitchFamily="49" charset="0"/>
              </a:rPr>
              <a:t>always @(A or B) </a:t>
            </a:r>
            <a:r>
              <a:rPr lang="en-US" altLang="zh-CN" sz="2000" b="1" dirty="0" smtClean="0">
                <a:solidFill>
                  <a:srgbClr val="CC0099"/>
                </a:solidFill>
                <a:latin typeface="Courier New" panose="02070309020205020404" pitchFamily="49" charset="0"/>
              </a:rPr>
              <a:t>  </a:t>
            </a:r>
            <a:r>
              <a:rPr lang="zh-CN" altLang="zh-CN" sz="2000" b="1" dirty="0" smtClean="0">
                <a:latin typeface="Courier New" panose="02070309020205020404" pitchFamily="49" charset="0"/>
              </a:rPr>
              <a:t>// </a:t>
            </a:r>
            <a:r>
              <a:rPr lang="en-US" altLang="zh-CN" sz="2000" b="1" dirty="0">
                <a:latin typeface="Courier New" panose="02070309020205020404" pitchFamily="49" charset="0"/>
              </a:rPr>
              <a:t>always</a:t>
            </a:r>
            <a:r>
              <a:rPr lang="zh-CN" altLang="en-US" sz="2000" b="1" dirty="0">
                <a:latin typeface="Courier New" panose="02070309020205020404" pitchFamily="49" charset="0"/>
              </a:rPr>
              <a:t>语句：循环重复执行</a:t>
            </a:r>
            <a:endParaRPr lang="zh-CN" altLang="en-US" sz="2000" b="1" dirty="0">
              <a:latin typeface="Courier New" panose="02070309020205020404" pitchFamily="49" charset="0"/>
            </a:endParaRPr>
          </a:p>
          <a:p>
            <a:r>
              <a:rPr lang="en-US" altLang="zh-CN" dirty="0" smtClean="0">
                <a:solidFill>
                  <a:srgbClr val="CC0099"/>
                </a:solidFill>
              </a:rPr>
              <a:t>    </a:t>
            </a:r>
            <a:r>
              <a:rPr lang="zh-CN" altLang="zh-CN" dirty="0" smtClean="0">
                <a:solidFill>
                  <a:srgbClr val="CC0099"/>
                </a:solidFill>
              </a:rPr>
              <a:t>begin</a:t>
            </a:r>
            <a:endParaRPr lang="zh-CN" altLang="zh-CN" dirty="0">
              <a:solidFill>
                <a:srgbClr val="CC0099"/>
              </a:solidFill>
            </a:endParaRPr>
          </a:p>
          <a:p>
            <a:r>
              <a:rPr lang="zh-CN" altLang="zh-CN" dirty="0">
                <a:solidFill>
                  <a:srgbClr val="CC0099"/>
                </a:solidFill>
              </a:rPr>
              <a:t>	</a:t>
            </a:r>
            <a:r>
              <a:rPr lang="zh-CN" altLang="zh-CN" dirty="0" smtClean="0">
                <a:solidFill>
                  <a:srgbClr val="CC0099"/>
                </a:solidFill>
              </a:rPr>
              <a:t>S </a:t>
            </a:r>
            <a:r>
              <a:rPr lang="zh-CN" altLang="zh-CN" dirty="0">
                <a:solidFill>
                  <a:srgbClr val="CC0099"/>
                </a:solidFill>
              </a:rPr>
              <a:t>= A ^ B</a:t>
            </a:r>
            <a:r>
              <a:rPr lang="zh-CN" altLang="zh-CN" dirty="0" smtClean="0">
                <a:solidFill>
                  <a:srgbClr val="CC0099"/>
                </a:solidFill>
              </a:rPr>
              <a:t>;</a:t>
            </a:r>
            <a:r>
              <a:rPr lang="en-US" altLang="zh-CN" dirty="0" smtClean="0"/>
              <a:t>  </a:t>
            </a:r>
            <a:r>
              <a:rPr lang="zh-CN" altLang="zh-CN" dirty="0" smtClean="0"/>
              <a:t>//</a:t>
            </a:r>
            <a:r>
              <a:rPr lang="zh-CN" dirty="0"/>
              <a:t>用过程赋值语句描述逻辑功能</a:t>
            </a:r>
            <a:endParaRPr lang="zh-CN" dirty="0"/>
          </a:p>
          <a:p>
            <a:r>
              <a:rPr lang="zh-CN" dirty="0"/>
              <a:t>	</a:t>
            </a:r>
            <a:r>
              <a:rPr lang="zh-CN" altLang="zh-CN" dirty="0" smtClean="0">
                <a:solidFill>
                  <a:srgbClr val="CC0099"/>
                </a:solidFill>
              </a:rPr>
              <a:t>C </a:t>
            </a:r>
            <a:r>
              <a:rPr lang="zh-CN" altLang="zh-CN" dirty="0">
                <a:solidFill>
                  <a:srgbClr val="CC0099"/>
                </a:solidFill>
              </a:rPr>
              <a:t>= A &amp; B;</a:t>
            </a:r>
            <a:endParaRPr lang="zh-CN" altLang="zh-CN" dirty="0">
              <a:solidFill>
                <a:srgbClr val="CC0099"/>
              </a:solidFill>
            </a:endParaRPr>
          </a:p>
          <a:p>
            <a:r>
              <a:rPr lang="zh-CN" altLang="zh-CN" dirty="0"/>
              <a:t>  </a:t>
            </a:r>
            <a:r>
              <a:rPr lang="en-US" altLang="zh-CN" dirty="0" smtClean="0"/>
              <a:t>  </a:t>
            </a:r>
            <a:r>
              <a:rPr lang="zh-CN" altLang="zh-CN" dirty="0" smtClean="0">
                <a:solidFill>
                  <a:srgbClr val="CC0099"/>
                </a:solidFill>
              </a:rPr>
              <a:t>end</a:t>
            </a:r>
            <a:endParaRPr lang="zh-CN" altLang="zh-CN" dirty="0">
              <a:solidFill>
                <a:srgbClr val="CC0099"/>
              </a:solidFill>
            </a:endParaRPr>
          </a:p>
          <a:p>
            <a:r>
              <a:rPr lang="zh-CN" altLang="zh-CN" dirty="0"/>
              <a:t>endmodule</a:t>
            </a:r>
            <a:endParaRPr lang="zh-CN" altLang="zh-CN" dirty="0"/>
          </a:p>
        </p:txBody>
      </p:sp>
      <p:sp>
        <p:nvSpPr>
          <p:cNvPr id="20" name="灯片编号占位符 3"/>
          <p:cNvSpPr txBox="1"/>
          <p:nvPr/>
        </p:nvSpPr>
        <p:spPr bwMode="auto">
          <a:xfrm>
            <a:off x="10555818" y="6419850"/>
            <a:ext cx="10435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spcBef>
                <a:spcPct val="0"/>
              </a:spcBef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  <a:defRPr/>
            </a:pPr>
            <a:fld id="{0276F9E8-D4B2-4C02-AB9B-85BFC996DB68}" type="slidenum">
              <a:rPr kumimoji="1" lang="en-US" altLang="zh-CN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kumimoji="1"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AC2E20F-6C9E-4BC1-9BEE-EBFB45FB546F}" type="datetime3">
              <a:rPr kumimoji="1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276F9E8-D4B2-4C02-AB9B-85BFC996DB68}" type="slidenum">
              <a:rPr kumimoji="1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/>
          <a:srcRect r="7843" b="19151"/>
          <a:stretch>
            <a:fillRect/>
          </a:stretch>
        </p:blipFill>
        <p:spPr>
          <a:xfrm>
            <a:off x="3528787" y="3230323"/>
            <a:ext cx="5784706" cy="299561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817203" y="3190588"/>
            <a:ext cx="15517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1995</a:t>
            </a:r>
            <a:r>
              <a:rPr kumimoji="1" lang="zh-CN" altLang="en-US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版</a:t>
            </a:r>
            <a:endParaRPr kumimoji="1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368913" y="4367568"/>
            <a:ext cx="188421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2001</a:t>
            </a:r>
            <a:r>
              <a:rPr kumimoji="1" lang="zh-CN" altLang="en-US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1" lang="en-US" altLang="zh-CN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2005</a:t>
            </a:r>
            <a:r>
              <a:rPr kumimoji="1" lang="zh-CN" altLang="en-US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版</a:t>
            </a:r>
            <a:endParaRPr kumimoji="1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401047" y="58056"/>
          <a:ext cx="5303837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" r:id="rId2" imgW="10448925" imgH="6076950" progId="Word.Picture.8">
                  <p:embed/>
                </p:oleObj>
              </mc:Choice>
              <mc:Fallback>
                <p:oleObj name="" r:id="rId2" imgW="10448925" imgH="6076950" progId="Word.Picture.8">
                  <p:embed/>
                  <p:pic>
                    <p:nvPicPr>
                      <p:cNvPr id="0" name="图片 7168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rcRect t="-1483"/>
                      <a:stretch>
                        <a:fillRect/>
                      </a:stretch>
                    </p:blipFill>
                    <p:spPr>
                      <a:xfrm>
                        <a:off x="1401047" y="58056"/>
                        <a:ext cx="5303837" cy="28511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998463" y="463226"/>
            <a:ext cx="4630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不同时期的语法规则有所不同</a:t>
            </a:r>
            <a:r>
              <a:rPr lang="en-US" altLang="zh-CN" sz="3200" b="1" dirty="0" smtClean="0"/>
              <a:t>!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578F97-C4B5-43F6-AE1B-A68CFF3B0326}" type="datetime3">
              <a:rPr lang="zh-CN" altLang="en-US" smtClean="0"/>
            </a:fld>
            <a:endParaRPr lang="en-US" altLang="zh-CN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6F9E8-D4B2-4C02-AB9B-85BFC996DB68}" type="slidenum">
              <a:rPr lang="en-US" altLang="zh-CN" smtClean="0"/>
            </a:fld>
            <a:endParaRPr lang="en-US" altLang="zh-CN"/>
          </a:p>
        </p:txBody>
      </p:sp>
      <p:sp>
        <p:nvSpPr>
          <p:cNvPr id="4" name="矩形 3"/>
          <p:cNvSpPr/>
          <p:nvPr/>
        </p:nvSpPr>
        <p:spPr>
          <a:xfrm>
            <a:off x="1832002" y="1056766"/>
            <a:ext cx="882126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第三部分  </a:t>
            </a:r>
            <a:r>
              <a:rPr lang="zh-CN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使用</a:t>
            </a:r>
            <a:r>
              <a:rPr lang="en-US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Verilog HDL</a:t>
            </a:r>
            <a:r>
              <a:rPr lang="zh-CN" altLang="zh-CN" sz="4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语言</a:t>
            </a:r>
            <a:endParaRPr lang="en-US" altLang="zh-CN" sz="4800" b="1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zh-CN" sz="4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设计</a:t>
            </a:r>
            <a:r>
              <a:rPr lang="zh-CN" altLang="zh-CN" sz="4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常用触发器</a:t>
            </a:r>
            <a:endParaRPr lang="zh-CN" altLang="en-US" sz="48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25189B-929C-4459-B5A5-5B2DD7CF1E8F}" type="datetime3">
              <a:rPr kumimoji="1" lang="zh-CN" altLang="en-US">
                <a:solidFill>
                  <a:srgbClr val="000000"/>
                </a:solidFill>
                <a:latin typeface="Times New Roman" panose="02020603050405020304" pitchFamily="18" charset="0"/>
              </a:rPr>
            </a:fld>
            <a:endParaRPr kumimoji="1" lang="en-US" altLang="zh-C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ACF7BA-70C4-47AB-A579-715A62E481BA}" type="slidenum">
              <a:rPr kumimoji="1" lang="en-US" altLang="zh-CN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kumimoji="1" lang="en-US" altLang="zh-CN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7027505" y="2049150"/>
            <a:ext cx="3057099" cy="1347787"/>
            <a:chOff x="2413916" y="1004888"/>
            <a:chExt cx="3057099" cy="1347787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567113" y="1004888"/>
              <a:ext cx="1020762" cy="1347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594100" y="1108075"/>
              <a:ext cx="5524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1D</a:t>
              </a:r>
              <a:endParaRPr kumimoji="1"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694113" y="1774825"/>
              <a:ext cx="5524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C1</a:t>
              </a:r>
              <a:endParaRPr kumimoji="1"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3562350" y="1857375"/>
              <a:ext cx="174625" cy="1317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3573463" y="2001838"/>
              <a:ext cx="146050" cy="101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4589463" y="1262063"/>
              <a:ext cx="4778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4745038" y="1957388"/>
              <a:ext cx="3190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4594225" y="1889125"/>
              <a:ext cx="144462" cy="14446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3086100" y="1284288"/>
              <a:ext cx="4794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3103563" y="1981200"/>
              <a:ext cx="4492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" name="Rectangle 37"/>
            <p:cNvSpPr>
              <a:spLocks noChangeArrowheads="1"/>
            </p:cNvSpPr>
            <p:nvPr/>
          </p:nvSpPr>
          <p:spPr bwMode="auto">
            <a:xfrm>
              <a:off x="2413916" y="1783431"/>
              <a:ext cx="68480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CLK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38"/>
            <p:cNvSpPr>
              <a:spLocks noChangeArrowheads="1"/>
            </p:cNvSpPr>
            <p:nvPr/>
          </p:nvSpPr>
          <p:spPr bwMode="auto">
            <a:xfrm>
              <a:off x="5100401" y="1043823"/>
              <a:ext cx="37061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Q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37"/>
            <p:cNvSpPr>
              <a:spLocks noChangeArrowheads="1"/>
            </p:cNvSpPr>
            <p:nvPr/>
          </p:nvSpPr>
          <p:spPr bwMode="auto">
            <a:xfrm>
              <a:off x="2686312" y="1062539"/>
              <a:ext cx="37061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D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489957" y="805677"/>
            <a:ext cx="47469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</a:pPr>
            <a:r>
              <a:rPr kumimoji="1"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kumimoji="1"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没有异步清零端</a:t>
            </a:r>
            <a:r>
              <a:rPr kumimoji="1"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DFF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66231" y="202178"/>
            <a:ext cx="39812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</a:pPr>
            <a:r>
              <a:rPr kumimoji="1"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一、行为建模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描述</a:t>
            </a:r>
            <a:r>
              <a:rPr kumimoji="1"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DFF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95929" y="1445520"/>
            <a:ext cx="380915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//D flip-flop without reset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module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DFF (Q, D, CLK);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output  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Q;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input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D, CLK;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reg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Q;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always 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@ (</a:t>
            </a: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posedge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CLK )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begin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Q &lt;= D;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end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endmodule</a:t>
            </a:r>
            <a:endParaRPr kumimoji="1"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25189B-929C-4459-B5A5-5B2DD7CF1E8F}" type="datetime3">
              <a:rPr kumimoji="1" lang="zh-CN" altLang="en-US">
                <a:solidFill>
                  <a:srgbClr val="000000"/>
                </a:solidFill>
                <a:latin typeface="Times New Roman" panose="02020603050405020304" pitchFamily="18" charset="0"/>
              </a:rPr>
            </a:fld>
            <a:endParaRPr kumimoji="1" lang="en-US" altLang="zh-C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ACF7BA-70C4-47AB-A579-715A62E481BA}" type="slidenum">
              <a:rPr kumimoji="1" lang="en-US" altLang="zh-CN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kumimoji="1" lang="en-US" altLang="zh-CN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41472" y="290525"/>
            <a:ext cx="47469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</a:pPr>
            <a:r>
              <a:rPr kumimoji="1"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kumimoji="1"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有异步清零端</a:t>
            </a:r>
            <a:r>
              <a:rPr kumimoji="1"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DFF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914593" y="1515474"/>
            <a:ext cx="3051428" cy="2387659"/>
            <a:chOff x="4969625" y="3948448"/>
            <a:chExt cx="3051428" cy="2387659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6138863" y="3957638"/>
              <a:ext cx="1020762" cy="14906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165850" y="4060825"/>
              <a:ext cx="5524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1D</a:t>
              </a:r>
              <a:endParaRPr kumimoji="1"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6265863" y="4727575"/>
              <a:ext cx="5524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C1</a:t>
              </a:r>
              <a:endParaRPr kumimoji="1"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6134100" y="4810125"/>
              <a:ext cx="174625" cy="1317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6145213" y="4954588"/>
              <a:ext cx="146050" cy="101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7161213" y="4214813"/>
              <a:ext cx="4778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7316788" y="4910138"/>
              <a:ext cx="3190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7165975" y="4841875"/>
              <a:ext cx="144462" cy="14446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5657850" y="4237038"/>
              <a:ext cx="4794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5675313" y="4933950"/>
              <a:ext cx="4492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" name="Rectangle 37"/>
            <p:cNvSpPr>
              <a:spLocks noChangeArrowheads="1"/>
            </p:cNvSpPr>
            <p:nvPr/>
          </p:nvSpPr>
          <p:spPr bwMode="auto">
            <a:xfrm>
              <a:off x="4969625" y="4704098"/>
              <a:ext cx="68480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CLK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38"/>
            <p:cNvSpPr>
              <a:spLocks noChangeArrowheads="1"/>
            </p:cNvSpPr>
            <p:nvPr/>
          </p:nvSpPr>
          <p:spPr bwMode="auto">
            <a:xfrm>
              <a:off x="7720277" y="3948448"/>
              <a:ext cx="30077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Q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37"/>
            <p:cNvSpPr>
              <a:spLocks noChangeArrowheads="1"/>
            </p:cNvSpPr>
            <p:nvPr/>
          </p:nvSpPr>
          <p:spPr bwMode="auto">
            <a:xfrm>
              <a:off x="5242022" y="4031331"/>
              <a:ext cx="37061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D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6356350" y="5070475"/>
              <a:ext cx="5524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R</a:t>
              </a:r>
              <a:endParaRPr kumimoji="1"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" name="Rectangle 37"/>
            <p:cNvSpPr>
              <a:spLocks noChangeArrowheads="1"/>
            </p:cNvSpPr>
            <p:nvPr/>
          </p:nvSpPr>
          <p:spPr bwMode="auto">
            <a:xfrm>
              <a:off x="6274775" y="5935997"/>
              <a:ext cx="65594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RST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Oval 11"/>
            <p:cNvSpPr>
              <a:spLocks noChangeArrowheads="1"/>
            </p:cNvSpPr>
            <p:nvPr/>
          </p:nvSpPr>
          <p:spPr bwMode="auto">
            <a:xfrm>
              <a:off x="6556375" y="5464175"/>
              <a:ext cx="144462" cy="14446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Line 10"/>
            <p:cNvSpPr>
              <a:spLocks noChangeShapeType="1"/>
            </p:cNvSpPr>
            <p:nvPr/>
          </p:nvSpPr>
          <p:spPr bwMode="auto">
            <a:xfrm rot="5400000">
              <a:off x="6465888" y="5761039"/>
              <a:ext cx="3190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696025" y="1266710"/>
            <a:ext cx="7190139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//D flip-flop with asynchronous reset ( V2001,V2005)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module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DFF (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output </a:t>
            </a: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reg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Q, 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input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D, CLK, RST);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always 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@ (</a:t>
            </a: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posedge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CLK , </a:t>
            </a: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negedge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RST)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begin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if 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(!RST)  Q &lt;= 1'b0;    //same as: 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if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(RST == 0)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else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Q &lt;= D;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end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endmodule</a:t>
            </a:r>
            <a:endParaRPr kumimoji="1"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25189B-929C-4459-B5A5-5B2DD7CF1E8F}" type="datetime3">
              <a:rPr kumimoji="1" lang="zh-CN" altLang="en-US">
                <a:solidFill>
                  <a:srgbClr val="000000"/>
                </a:solidFill>
                <a:latin typeface="Times New Roman" panose="02020603050405020304" pitchFamily="18" charset="0"/>
              </a:rPr>
            </a:fld>
            <a:endParaRPr kumimoji="1" lang="en-US" altLang="zh-CN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ACF7BA-70C4-47AB-A579-715A62E481BA}" type="slidenum">
              <a:rPr kumimoji="1" lang="en-US" altLang="zh-CN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kumimoji="1" lang="en-US" altLang="zh-CN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2994" y="1099287"/>
            <a:ext cx="699695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module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en-US" altLang="zh-CN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dff_rs_async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kumimoji="1" lang="en-US" altLang="zh-CN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clk,r,s,d,q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input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en-US" altLang="zh-CN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clk,r,s,d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output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q;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reg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q;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always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@(</a:t>
            </a: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posedge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en-US" altLang="zh-CN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clk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or </a:t>
            </a: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posedge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r or </a:t>
            </a: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posedge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s)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begin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if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(r) q&lt;=1'b0;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else if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(s) q&lt;=1'b1;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else</a:t>
            </a:r>
            <a:r>
              <a:rPr kumimoji="1"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q&lt;=d;</a:t>
            </a:r>
            <a:endParaRPr kumimoji="1" lang="en-US" altLang="zh-CN" sz="24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end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endmodule</a:t>
            </a:r>
            <a:endParaRPr kumimoji="1"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4694" y="281939"/>
            <a:ext cx="47469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</a:pPr>
            <a:r>
              <a:rPr kumimoji="1"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kumimoji="1"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有异步清零、置位端</a:t>
            </a:r>
            <a:r>
              <a:rPr kumimoji="1"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DFF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208331" y="815293"/>
            <a:ext cx="2957653" cy="3133785"/>
            <a:chOff x="5576747" y="1291808"/>
            <a:chExt cx="2957653" cy="3133785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6652210" y="2047875"/>
              <a:ext cx="1020762" cy="165183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679197" y="2312236"/>
              <a:ext cx="5524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1D</a:t>
              </a:r>
              <a:endParaRPr kumimoji="1"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6779210" y="2978986"/>
              <a:ext cx="5524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C1</a:t>
              </a:r>
              <a:endParaRPr kumimoji="1"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6647447" y="3061536"/>
              <a:ext cx="174625" cy="1317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6658560" y="3205999"/>
              <a:ext cx="146050" cy="101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7674560" y="2466224"/>
              <a:ext cx="4778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7830135" y="3161549"/>
              <a:ext cx="3190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7679322" y="3093286"/>
              <a:ext cx="144462" cy="14446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6171197" y="2488449"/>
              <a:ext cx="4794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188660" y="3185361"/>
              <a:ext cx="4492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" name="Rectangle 37"/>
            <p:cNvSpPr>
              <a:spLocks noChangeArrowheads="1"/>
            </p:cNvSpPr>
            <p:nvPr/>
          </p:nvSpPr>
          <p:spPr bwMode="auto">
            <a:xfrm>
              <a:off x="5576747" y="2955509"/>
              <a:ext cx="49725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clk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38"/>
            <p:cNvSpPr>
              <a:spLocks noChangeArrowheads="1"/>
            </p:cNvSpPr>
            <p:nvPr/>
          </p:nvSpPr>
          <p:spPr bwMode="auto">
            <a:xfrm>
              <a:off x="8233624" y="2199859"/>
              <a:ext cx="30077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q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37"/>
            <p:cNvSpPr>
              <a:spLocks noChangeArrowheads="1"/>
            </p:cNvSpPr>
            <p:nvPr/>
          </p:nvSpPr>
          <p:spPr bwMode="auto">
            <a:xfrm>
              <a:off x="5784223" y="2282742"/>
              <a:ext cx="31290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d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6869697" y="3321886"/>
              <a:ext cx="5524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R</a:t>
              </a:r>
              <a:endParaRPr kumimoji="1"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" name="Rectangle 37"/>
            <p:cNvSpPr>
              <a:spLocks noChangeArrowheads="1"/>
            </p:cNvSpPr>
            <p:nvPr/>
          </p:nvSpPr>
          <p:spPr bwMode="auto">
            <a:xfrm>
              <a:off x="6993120" y="4025483"/>
              <a:ext cx="28405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r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 rot="5400000">
              <a:off x="6979235" y="3869575"/>
              <a:ext cx="3190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6869697" y="2007436"/>
              <a:ext cx="5524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S</a:t>
              </a:r>
              <a:endParaRPr kumimoji="1"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5" name="Rectangle 37"/>
            <p:cNvSpPr>
              <a:spLocks noChangeArrowheads="1"/>
            </p:cNvSpPr>
            <p:nvPr/>
          </p:nvSpPr>
          <p:spPr bwMode="auto">
            <a:xfrm>
              <a:off x="6993120" y="1291808"/>
              <a:ext cx="28405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</a:t>
              </a:r>
              <a:endParaRPr lang="en-US" altLang="zh-CN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 rot="5400000">
              <a:off x="6998285" y="1888376"/>
              <a:ext cx="3190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BBD185-C032-4DD9-A500-82431299CC5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18213" y="713950"/>
            <a:ext cx="60267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1.</a:t>
            </a:r>
            <a:r>
              <a:rPr kumimoji="1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硬件描述语言（</a:t>
            </a: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HDL</a:t>
            </a:r>
            <a:r>
              <a:rPr kumimoji="1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）概述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05100" y="1409316"/>
            <a:ext cx="7107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p"/>
              <a:defRPr/>
            </a:pPr>
            <a:r>
              <a:rPr kumimoji="1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描述电子电路（特别是数字电路）的语言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05100" y="2247517"/>
            <a:ext cx="7772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p"/>
              <a:defRPr/>
            </a:pPr>
            <a:r>
              <a:rPr kumimoji="1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可从门级、寄存器传输级、行为级进行描述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05100" y="3085717"/>
            <a:ext cx="7772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p"/>
              <a:defRPr/>
            </a:pPr>
            <a:r>
              <a:rPr kumimoji="1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常见的语言：</a:t>
            </a: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Verilog</a:t>
            </a:r>
            <a:r>
              <a:rPr kumimoji="1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</a:t>
            </a:r>
            <a:r>
              <a:rPr kumimoji="1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VHDL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25713" y="3664856"/>
            <a:ext cx="10406743" cy="2677656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</a:t>
            </a:r>
            <a:r>
              <a:rPr lang="zh-CN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硬件描述语言（</a:t>
            </a:r>
            <a:r>
              <a:rPr lang="en-US" altLang="zh-CN" sz="2800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HDL</a:t>
            </a:r>
            <a:r>
              <a:rPr lang="zh-CN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的程序设计硬件的</a:t>
            </a:r>
            <a:r>
              <a:rPr lang="zh-CN" alt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好处：易于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理解、易于维护、调试电路速度快、有许多的易于掌握的仿真、综合和布局布线工具，还可以用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语言配合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HDL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来做逻辑设计的前后仿真，验证功能是否正确。</a:t>
            </a:r>
            <a:endParaRPr lang="zh-CN" altLang="en-US" sz="28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3686" y="190954"/>
            <a:ext cx="10515600" cy="1325563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什么是</a:t>
            </a:r>
            <a:r>
              <a:rPr lang="en-US" altLang="zh-CN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Verilog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HDL</a:t>
            </a:r>
            <a:r>
              <a:rPr lang="zh-CN" alt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？</a:t>
            </a:r>
            <a:endParaRPr lang="zh-CN" altLang="en-US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78971" y="4404636"/>
            <a:ext cx="10958286" cy="2267404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altLang="zh-CN" sz="1800" dirty="0" smtClean="0"/>
          </a:p>
          <a:p>
            <a:pPr eaLnBrk="1" hangingPunct="1">
              <a:lnSpc>
                <a:spcPct val="80000"/>
              </a:lnSpc>
            </a:pPr>
            <a:r>
              <a:rPr lang="zh-CN" altLang="en-US" sz="2400" b="1" dirty="0" smtClean="0"/>
              <a:t>目前</a:t>
            </a:r>
            <a:r>
              <a:rPr lang="zh-CN" altLang="en-US" sz="2400" b="1" dirty="0" smtClean="0"/>
              <a:t>应用最广泛的一种硬件描述</a:t>
            </a:r>
            <a:r>
              <a:rPr lang="zh-CN" altLang="en-US" sz="2400" b="1" dirty="0" smtClean="0"/>
              <a:t>语言</a:t>
            </a:r>
            <a:r>
              <a:rPr lang="zh-CN" altLang="en-US" sz="2400" b="1" dirty="0" smtClean="0"/>
              <a:t>：</a:t>
            </a:r>
            <a:endParaRPr lang="zh-CN" altLang="en-US" sz="2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400" b="1" dirty="0" smtClean="0"/>
              <a:t>    </a:t>
            </a:r>
            <a:r>
              <a:rPr lang="zh-CN" altLang="en-US" sz="2400" b="1" dirty="0" smtClean="0"/>
              <a:t>在</a:t>
            </a:r>
            <a:r>
              <a:rPr lang="zh-CN" altLang="en-US" sz="2400" b="1" dirty="0" smtClean="0"/>
              <a:t>美国使用</a:t>
            </a:r>
            <a:r>
              <a:rPr lang="en-US" altLang="zh-CN" sz="2400" b="1" dirty="0" err="1" smtClean="0"/>
              <a:t>Verilog</a:t>
            </a:r>
            <a:r>
              <a:rPr lang="en-US" altLang="zh-CN" sz="2400" b="1" dirty="0" smtClean="0"/>
              <a:t> HDL</a:t>
            </a:r>
            <a:r>
              <a:rPr lang="zh-CN" altLang="en-US" sz="2400" b="1" dirty="0" smtClean="0"/>
              <a:t>进行设计的工程师大约有</a:t>
            </a:r>
            <a:r>
              <a:rPr lang="en-US" altLang="zh-CN" sz="2400" b="1" dirty="0" smtClean="0"/>
              <a:t>60000</a:t>
            </a:r>
            <a:r>
              <a:rPr lang="zh-CN" altLang="en-US" sz="2400" b="1" dirty="0" smtClean="0"/>
              <a:t>人；</a:t>
            </a:r>
            <a:endParaRPr lang="zh-CN" altLang="en-US" sz="2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400" b="1" dirty="0" smtClean="0"/>
              <a:t>    全美国有</a:t>
            </a:r>
            <a:r>
              <a:rPr lang="en-US" altLang="zh-CN" sz="2400" b="1" dirty="0" smtClean="0"/>
              <a:t>200</a:t>
            </a:r>
            <a:r>
              <a:rPr lang="zh-CN" altLang="en-US" sz="2400" b="1" dirty="0" smtClean="0"/>
              <a:t>多所大学教授用 </a:t>
            </a:r>
            <a:r>
              <a:rPr lang="en-US" altLang="zh-CN" sz="2400" b="1" dirty="0" err="1" smtClean="0"/>
              <a:t>Verilog</a:t>
            </a:r>
            <a:r>
              <a:rPr lang="en-US" altLang="zh-CN" sz="2400" b="1" dirty="0" smtClean="0"/>
              <a:t> </a:t>
            </a:r>
            <a:r>
              <a:rPr lang="zh-CN" altLang="en-US" sz="2400" b="1" dirty="0" smtClean="0"/>
              <a:t>硬件描述语言的设计</a:t>
            </a:r>
            <a:r>
              <a:rPr lang="zh-CN" altLang="en-US" sz="2400" b="1" dirty="0" smtClean="0"/>
              <a:t>方法；</a:t>
            </a:r>
            <a:endParaRPr lang="zh-CN" altLang="en-US" sz="2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400" b="1" dirty="0" smtClean="0"/>
              <a:t>    在我国台湾地区几乎所有著名大学的电子和计算机工程系都讲授</a:t>
            </a:r>
            <a:r>
              <a:rPr lang="en-US" altLang="zh-CN" sz="2400" b="1" dirty="0" err="1" smtClean="0"/>
              <a:t>Verilog</a:t>
            </a:r>
            <a:r>
              <a:rPr lang="zh-CN" altLang="en-US" sz="2400" b="1" dirty="0" smtClean="0"/>
              <a:t>有关的课程。</a:t>
            </a:r>
            <a:endParaRPr lang="zh-CN" altLang="en-US" sz="2400" b="1" dirty="0" smtClean="0"/>
          </a:p>
        </p:txBody>
      </p:sp>
      <p:sp>
        <p:nvSpPr>
          <p:cNvPr id="4" name="矩形 7"/>
          <p:cNvSpPr>
            <a:spLocks noChangeArrowheads="1"/>
          </p:cNvSpPr>
          <p:nvPr/>
        </p:nvSpPr>
        <p:spPr bwMode="auto">
          <a:xfrm>
            <a:off x="667657" y="1248458"/>
            <a:ext cx="1103085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eaLnBrk="1" hangingPunct="1">
              <a:lnSpc>
                <a:spcPct val="150000"/>
              </a:lnSpc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Verilog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HDL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语言最初是在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1983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年由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Gateway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Design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Automation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公司为其模拟器产品开发的硬件建模语言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 err="1" smtClean="0"/>
              <a:t>Verilog</a:t>
            </a:r>
            <a:r>
              <a:rPr lang="en-US" altLang="zh-CN" sz="2800" dirty="0" smtClean="0"/>
              <a:t> HDL</a:t>
            </a:r>
            <a:r>
              <a:rPr lang="zh-CN" altLang="en-US" sz="2800" dirty="0" smtClean="0"/>
              <a:t>是硬件描述语言的一种，用于数字电子系统设计。它允许设计者用</a:t>
            </a:r>
            <a:r>
              <a:rPr lang="zh-CN" altLang="en-US" sz="2800" dirty="0" smtClean="0"/>
              <a:t>它进行</a:t>
            </a:r>
            <a:r>
              <a:rPr lang="zh-CN" altLang="en-US" sz="2800" dirty="0" smtClean="0"/>
              <a:t>各种级别的逻辑设计</a:t>
            </a:r>
            <a:r>
              <a:rPr lang="zh-CN" altLang="en-US" sz="2800" dirty="0" smtClean="0"/>
              <a:t>，以及进行</a:t>
            </a:r>
            <a:r>
              <a:rPr lang="zh-CN" altLang="en-US" sz="2800" dirty="0" smtClean="0"/>
              <a:t>数字逻辑系统的仿真验证、时序分析、逻辑综合</a:t>
            </a:r>
            <a:r>
              <a:rPr lang="zh-CN" altLang="en-US" sz="2800" dirty="0" smtClean="0"/>
              <a:t>。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BBD185-C032-4DD9-A500-82431299CC5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330" y="3653322"/>
            <a:ext cx="4972543" cy="523220"/>
          </a:xfrm>
          <a:prstGeom prst="rect">
            <a:avLst/>
          </a:prstGeom>
          <a:noFill/>
          <a:ln w="28575" algn="ctr">
            <a:solidFill>
              <a:srgbClr val="0000CC"/>
            </a:solidFill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门原语名    实例名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端口连接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69037" y="2714352"/>
            <a:ext cx="3881447" cy="52322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3.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门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原语调用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格式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69038" y="4950199"/>
            <a:ext cx="8934733" cy="7386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注：实例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名可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省略，端口连接采用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输出在前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输入在后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669038" y="589420"/>
            <a:ext cx="10986342" cy="195495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门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原语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Verilog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语言提供已经设计好的门，称为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门原语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primitive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，共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个），这些门可直接调用，不用再对其进行功能描述。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BBD185-C032-4DD9-A500-82431299CC5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graphicFrame>
        <p:nvGraphicFramePr>
          <p:cNvPr id="11" name="Group 22"/>
          <p:cNvGraphicFramePr>
            <a:graphicFrameLocks noGrp="1"/>
          </p:cNvGraphicFramePr>
          <p:nvPr/>
        </p:nvGraphicFramePr>
        <p:xfrm>
          <a:off x="2181627" y="1030502"/>
          <a:ext cx="6103938" cy="914400"/>
        </p:xfrm>
        <a:graphic>
          <a:graphicData uri="http://schemas.openxmlformats.org/drawingml/2006/table">
            <a:tbl>
              <a:tblPr/>
              <a:tblGrid>
                <a:gridCol w="2134750"/>
                <a:gridCol w="1902434"/>
                <a:gridCol w="2066754"/>
              </a:tblGrid>
              <a:tr h="455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and 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（与）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（或）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xor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（异或）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nand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（与非）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nor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（或非）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xnor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（同或）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376264" y="2786421"/>
            <a:ext cx="255871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and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(out, in1, in2);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2156460" y="4519976"/>
            <a:ext cx="787908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端口连接中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第一个是输出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，其余是输入，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输入个数不限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5547766" y="2829431"/>
          <a:ext cx="4072535" cy="1118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Visio" r:id="rId1" imgW="3048000" imgH="838200" progId="">
                  <p:embed/>
                </p:oleObj>
              </mc:Choice>
              <mc:Fallback>
                <p:oleObj name="Visio" r:id="rId1" imgW="3048000" imgH="838200" progId="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547766" y="2829431"/>
                        <a:ext cx="4072535" cy="111845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388815" y="268906"/>
            <a:ext cx="2459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门原语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1-6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BBD185-C032-4DD9-A500-82431299CC5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graphicFrame>
        <p:nvGraphicFramePr>
          <p:cNvPr id="5" name="Group 35"/>
          <p:cNvGraphicFramePr>
            <a:graphicFrameLocks noGrp="1"/>
          </p:cNvGraphicFramePr>
          <p:nvPr/>
        </p:nvGraphicFramePr>
        <p:xfrm>
          <a:off x="4695792" y="816605"/>
          <a:ext cx="2219325" cy="914400"/>
        </p:xfrm>
        <a:graphic>
          <a:graphicData uri="http://schemas.openxmlformats.org/drawingml/2006/table">
            <a:tbl>
              <a:tblPr/>
              <a:tblGrid>
                <a:gridCol w="2219325"/>
              </a:tblGrid>
              <a:tr h="4159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（非门）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buf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（缓冲器）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2299193" y="5419313"/>
            <a:ext cx="8186857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端口列表中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前面是输出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，最后一个是输入，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输出个数不限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Rectangle 43"/>
          <p:cNvSpPr>
            <a:spLocks noChangeArrowheads="1"/>
          </p:cNvSpPr>
          <p:nvPr/>
        </p:nvSpPr>
        <p:spPr bwMode="auto">
          <a:xfrm>
            <a:off x="2312071" y="2544971"/>
            <a:ext cx="2118164" cy="46166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not (OUT1, IN); 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58"/>
          <p:cNvSpPr>
            <a:spLocks noChangeArrowheads="1"/>
          </p:cNvSpPr>
          <p:nvPr/>
        </p:nvSpPr>
        <p:spPr bwMode="auto">
          <a:xfrm>
            <a:off x="2324950" y="3992490"/>
            <a:ext cx="4386323" cy="46166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buf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b1_2out(OUT1, OUT2, IN);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7087700" y="2523391"/>
          <a:ext cx="3548754" cy="78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Visio" r:id="rId1" imgW="3048000" imgH="685800" progId="">
                  <p:embed/>
                </p:oleObj>
              </mc:Choice>
              <mc:Fallback>
                <p:oleObj name="Visio" r:id="rId1" imgW="3048000" imgH="685800" progId="">
                  <p:embed/>
                  <p:pic>
                    <p:nvPicPr>
                      <p:cNvPr id="0" name="图片 204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087700" y="2523391"/>
                        <a:ext cx="3548754" cy="78586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7067216" y="3786079"/>
          <a:ext cx="3813602" cy="1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Visio" r:id="rId3" imgW="3416300" imgH="1066800" progId="">
                  <p:embed/>
                </p:oleObj>
              </mc:Choice>
              <mc:Fallback>
                <p:oleObj name="Visio" r:id="rId3" imgW="3416300" imgH="1066800" progId="">
                  <p:embed/>
                  <p:pic>
                    <p:nvPicPr>
                      <p:cNvPr id="0" name="图片 2110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67216" y="3786079"/>
                        <a:ext cx="3813602" cy="1177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388815" y="268906"/>
            <a:ext cx="2428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门原语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7,8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BBD185-C032-4DD9-A500-82431299CC5A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194316" y="2104240"/>
            <a:ext cx="3710096" cy="3046988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bufif1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b1 (out, in, ctrl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3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bufif0 b0 (out, in, ctrl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317127" y="5704467"/>
            <a:ext cx="9972069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端口列表中前面是输出，中间是输入，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最后是使能端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输出个数不限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/>
        </p:nvGraphicFramePr>
        <p:xfrm>
          <a:off x="3291472" y="2241649"/>
          <a:ext cx="2715786" cy="1357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Visio" r:id="rId1" imgW="3149600" imgH="1358900" progId="">
                  <p:embed/>
                </p:oleObj>
              </mc:Choice>
              <mc:Fallback>
                <p:oleObj name="Visio" r:id="rId1" imgW="3149600" imgH="1358900" progId="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91472" y="2241649"/>
                        <a:ext cx="2715786" cy="135789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/>
          <p:cNvGraphicFramePr>
            <a:graphicFrameLocks noChangeAspect="1"/>
          </p:cNvGraphicFramePr>
          <p:nvPr/>
        </p:nvGraphicFramePr>
        <p:xfrm>
          <a:off x="3349528" y="4189483"/>
          <a:ext cx="2790354" cy="1395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Visio" r:id="rId3" imgW="3149600" imgH="1358900" progId="">
                  <p:embed/>
                </p:oleObj>
              </mc:Choice>
              <mc:Fallback>
                <p:oleObj name="Visio" r:id="rId3" imgW="3149600" imgH="1358900" progId="">
                  <p:embed/>
                  <p:pic>
                    <p:nvPicPr>
                      <p:cNvPr id="0" name="图片 319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9528" y="4189483"/>
                        <a:ext cx="2790354" cy="139517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/>
        </p:nvGraphicFramePr>
        <p:xfrm>
          <a:off x="9282129" y="2228084"/>
          <a:ext cx="2833020" cy="1203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Visio" r:id="rId5" imgW="2679700" imgH="1143000" progId="">
                  <p:embed/>
                </p:oleObj>
              </mc:Choice>
              <mc:Fallback>
                <p:oleObj name="Visio" r:id="rId5" imgW="2679700" imgH="1143000" progId="">
                  <p:embed/>
                  <p:pic>
                    <p:nvPicPr>
                      <p:cNvPr id="0" name="图片 3195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82129" y="2228084"/>
                        <a:ext cx="2833020" cy="120324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1"/>
          <p:cNvGraphicFramePr>
            <a:graphicFrameLocks noChangeAspect="1"/>
          </p:cNvGraphicFramePr>
          <p:nvPr/>
        </p:nvGraphicFramePr>
        <p:xfrm>
          <a:off x="9256743" y="4428837"/>
          <a:ext cx="2832575" cy="1203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Visio" r:id="rId7" imgW="2679700" imgH="1143000" progId="">
                  <p:embed/>
                </p:oleObj>
              </mc:Choice>
              <mc:Fallback>
                <p:oleObj name="Visio" r:id="rId7" imgW="2679700" imgH="1143000" progId="">
                  <p:embed/>
                  <p:pic>
                    <p:nvPicPr>
                      <p:cNvPr id="0" name="图片 3196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256743" y="4428837"/>
                        <a:ext cx="2832575" cy="120305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6122750" y="1795742"/>
            <a:ext cx="3710096" cy="3416320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3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notif1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n1 (out, in, ctrl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3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3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notif0 n0 (out, in, ctrl);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7" name="Group 22"/>
          <p:cNvGraphicFramePr>
            <a:graphicFrameLocks noGrp="1"/>
          </p:cNvGraphicFramePr>
          <p:nvPr/>
        </p:nvGraphicFramePr>
        <p:xfrm>
          <a:off x="1678958" y="1132844"/>
          <a:ext cx="7984900" cy="914400"/>
        </p:xfrm>
        <a:graphic>
          <a:graphicData uri="http://schemas.openxmlformats.org/drawingml/2006/table">
            <a:tbl>
              <a:tblPr/>
              <a:tblGrid>
                <a:gridCol w="4005328"/>
                <a:gridCol w="3979572"/>
              </a:tblGrid>
              <a:tr h="4556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bufif1 (</a:t>
                      </a:r>
                      <a:r>
                        <a:rPr lang="zh-CN" alt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控制端</a:t>
                      </a: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有效缓冲器</a:t>
                      </a: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) </a:t>
                      </a:r>
                      <a:endParaRPr lang="en-US" altLang="zh-CN" sz="24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notif1</a:t>
                      </a:r>
                      <a:r>
                        <a:rPr lang="zh-CN" alt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（控制端</a:t>
                      </a: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有效非门）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bufif0 (</a:t>
                      </a:r>
                      <a:r>
                        <a:rPr lang="zh-CN" alt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控制端</a:t>
                      </a: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zh-CN" alt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有效缓冲器</a:t>
                      </a: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)  </a:t>
                      </a:r>
                      <a:endParaRPr lang="en-US" altLang="zh-CN" sz="24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 panose="020B060403050404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notif0</a:t>
                      </a:r>
                      <a:r>
                        <a:rPr lang="zh-CN" alt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（控制端</a:t>
                      </a:r>
                      <a:r>
                        <a:rPr lang="en-US" altLang="zh-CN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zh-CN" alt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有效非门）</a:t>
                      </a:r>
                      <a:endParaRPr lang="zh-CN" altLang="en-US" sz="24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388815" y="268906"/>
            <a:ext cx="26388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门原语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9-12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3.</a:t>
            </a:r>
            <a:r>
              <a:rPr lang="zh-CN" altLang="en-US" dirty="0"/>
              <a:t>数据类型及其常量、变量 </a:t>
            </a:r>
            <a:endParaRPr lang="zh-CN" altLang="en-US" dirty="0"/>
          </a:p>
        </p:txBody>
      </p:sp>
      <p:sp>
        <p:nvSpPr>
          <p:cNvPr id="22531" name="Rectangle 3"/>
          <p:cNvSpPr/>
          <p:nvPr>
            <p:ph idx="1"/>
          </p:nvPr>
        </p:nvSpPr>
        <p:spPr>
          <a:xfrm>
            <a:off x="838200" y="1512570"/>
            <a:ext cx="10515600" cy="466471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>
            <a:normAutofit fontScale="90000" lnSpcReduction="20000"/>
          </a:bodyPr>
          <a:p>
            <a:pPr eaLnBrk="1" hangingPunct="1">
              <a:lnSpc>
                <a:spcPct val="90000"/>
              </a:lnSpc>
            </a:pPr>
            <a:endParaRPr lang="zh-CN" altLang="en-US" sz="2400" b="0" dirty="0"/>
          </a:p>
          <a:p>
            <a:pPr eaLnBrk="1" hangingPunct="1">
              <a:lnSpc>
                <a:spcPct val="90000"/>
              </a:lnSpc>
            </a:pPr>
            <a:r>
              <a:rPr lang="zh-CN" altLang="en-US" sz="2400" b="0" dirty="0"/>
              <a:t>常量</a:t>
            </a:r>
            <a:endParaRPr lang="zh-CN" altLang="en-US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 b="0" dirty="0"/>
              <a:t>     整数</a:t>
            </a:r>
            <a:r>
              <a:rPr lang="en-US" altLang="zh-CN" sz="2400" b="0" dirty="0"/>
              <a:t>:</a:t>
            </a:r>
            <a:endParaRPr lang="en-US" altLang="zh-CN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 b="0" dirty="0"/>
              <a:t>          二进制整数</a:t>
            </a:r>
            <a:r>
              <a:rPr lang="en-US" altLang="zh-CN" sz="2400" b="0" dirty="0"/>
              <a:t>(b</a:t>
            </a:r>
            <a:r>
              <a:rPr lang="zh-CN" altLang="en-US" sz="2400" b="0" dirty="0"/>
              <a:t>或</a:t>
            </a:r>
            <a:r>
              <a:rPr lang="en-US" altLang="zh-CN" sz="2400" b="0" dirty="0"/>
              <a:t>B)     </a:t>
            </a:r>
            <a:r>
              <a:rPr lang="zh-CN" altLang="en-US" sz="2400" b="0" dirty="0"/>
              <a:t>十进制整数</a:t>
            </a:r>
            <a:r>
              <a:rPr lang="en-US" altLang="zh-CN" sz="2400" b="0" dirty="0"/>
              <a:t>(d</a:t>
            </a:r>
            <a:r>
              <a:rPr lang="zh-CN" altLang="en-US" sz="2400" b="0" dirty="0"/>
              <a:t>或</a:t>
            </a:r>
            <a:r>
              <a:rPr lang="en-US" altLang="zh-CN" sz="2400" b="0" dirty="0"/>
              <a:t>D)</a:t>
            </a:r>
            <a:endParaRPr lang="en-US" altLang="zh-CN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 b="0" dirty="0"/>
              <a:t>          十六进制整数</a:t>
            </a:r>
            <a:r>
              <a:rPr lang="en-US" altLang="zh-CN" sz="2400" b="0" dirty="0"/>
              <a:t>(h</a:t>
            </a:r>
            <a:r>
              <a:rPr lang="zh-CN" altLang="en-US" sz="2400" b="0" dirty="0"/>
              <a:t>或</a:t>
            </a:r>
            <a:r>
              <a:rPr lang="en-US" altLang="zh-CN" sz="2400" b="0" dirty="0"/>
              <a:t>H)   </a:t>
            </a:r>
            <a:r>
              <a:rPr lang="zh-CN" altLang="en-US" sz="2400" b="0" dirty="0"/>
              <a:t>八进制整数</a:t>
            </a:r>
            <a:r>
              <a:rPr lang="en-US" altLang="zh-CN" sz="2400" b="0" dirty="0"/>
              <a:t>(o</a:t>
            </a:r>
            <a:r>
              <a:rPr lang="zh-CN" altLang="en-US" sz="2400" b="0" dirty="0"/>
              <a:t>或</a:t>
            </a:r>
            <a:r>
              <a:rPr lang="en-US" altLang="zh-CN" sz="2400" b="0" dirty="0"/>
              <a:t>O)</a:t>
            </a:r>
            <a:endParaRPr lang="en-US" altLang="zh-CN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 b="0" dirty="0"/>
              <a:t>     数字表达方式有以下三种</a:t>
            </a:r>
            <a:r>
              <a:rPr lang="en-US" altLang="zh-CN" sz="2400" b="0" dirty="0"/>
              <a:t>:</a:t>
            </a:r>
            <a:endParaRPr lang="en-US" altLang="zh-CN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CN" sz="2400" b="0" dirty="0"/>
              <a:t>      1.&lt;</a:t>
            </a:r>
            <a:r>
              <a:rPr lang="zh-CN" altLang="en-US" sz="2400" b="0" dirty="0"/>
              <a:t>位宽</a:t>
            </a:r>
            <a:r>
              <a:rPr lang="en-US" altLang="zh-CN" sz="2400" b="0" dirty="0"/>
              <a:t>&gt;&lt;</a:t>
            </a:r>
            <a:r>
              <a:rPr lang="zh-CN" altLang="en-US" sz="2400" b="0" dirty="0"/>
              <a:t>进制</a:t>
            </a:r>
            <a:r>
              <a:rPr lang="en-US" altLang="zh-CN" sz="2400" b="0" dirty="0"/>
              <a:t>&gt;&lt;</a:t>
            </a:r>
            <a:r>
              <a:rPr lang="zh-CN" altLang="en-US" sz="2400" b="0" dirty="0"/>
              <a:t>数字</a:t>
            </a:r>
            <a:r>
              <a:rPr lang="en-US" altLang="zh-CN" sz="2400" b="0" dirty="0"/>
              <a:t>&gt;</a:t>
            </a:r>
            <a:r>
              <a:rPr lang="zh-CN" altLang="en-US" sz="2400" b="0" dirty="0"/>
              <a:t>这是一种全面的描述方式。</a:t>
            </a:r>
            <a:endParaRPr lang="zh-CN" altLang="en-US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 b="0" dirty="0"/>
              <a:t>              </a:t>
            </a:r>
            <a:r>
              <a:rPr lang="en-US" altLang="zh-CN" sz="2400" b="0" dirty="0"/>
              <a:t>8'b10101100</a:t>
            </a:r>
            <a:r>
              <a:rPr lang="en-US" altLang="zh-CN" sz="2400" dirty="0"/>
              <a:t> </a:t>
            </a:r>
            <a:endParaRPr lang="zh-CN" altLang="en-US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CN" sz="2400" b="0" dirty="0"/>
              <a:t>      2.&lt;</a:t>
            </a:r>
            <a:r>
              <a:rPr lang="zh-CN" altLang="en-US" sz="2400" b="0" dirty="0"/>
              <a:t>进制</a:t>
            </a:r>
            <a:r>
              <a:rPr lang="en-US" altLang="zh-CN" sz="2400" b="0" dirty="0"/>
              <a:t>&gt;&lt;</a:t>
            </a:r>
            <a:r>
              <a:rPr lang="zh-CN" altLang="en-US" sz="2400" b="0" dirty="0"/>
              <a:t>数字</a:t>
            </a:r>
            <a:r>
              <a:rPr lang="en-US" altLang="zh-CN" sz="2400" b="0" dirty="0"/>
              <a:t>&gt;</a:t>
            </a:r>
            <a:r>
              <a:rPr lang="zh-CN" altLang="en-US" sz="2400" b="0" dirty="0"/>
              <a:t>在这种描述方式中</a:t>
            </a:r>
            <a:r>
              <a:rPr lang="en-US" altLang="zh-CN" sz="2400" b="0" dirty="0"/>
              <a:t>,</a:t>
            </a:r>
            <a:r>
              <a:rPr lang="zh-CN" altLang="en-US" sz="2400" b="0" dirty="0"/>
              <a:t>数字的位宽采用缺省 位宽</a:t>
            </a:r>
            <a:r>
              <a:rPr lang="en-US" altLang="zh-CN" sz="2400" b="0" dirty="0"/>
              <a:t>(</a:t>
            </a:r>
            <a:r>
              <a:rPr lang="zh-CN" altLang="en-US" sz="2400" b="0" dirty="0"/>
              <a:t>这由具体的机器系统决定</a:t>
            </a:r>
            <a:r>
              <a:rPr lang="en-US" altLang="zh-CN" sz="2400" b="0" dirty="0"/>
              <a:t>,</a:t>
            </a:r>
            <a:r>
              <a:rPr lang="zh-CN" altLang="en-US" sz="2400" b="0" dirty="0"/>
              <a:t>但至少</a:t>
            </a:r>
            <a:r>
              <a:rPr lang="en-US" altLang="zh-CN" sz="2400" b="0" dirty="0"/>
              <a:t>32</a:t>
            </a:r>
            <a:r>
              <a:rPr lang="zh-CN" altLang="en-US" sz="2400" b="0" dirty="0"/>
              <a:t>位</a:t>
            </a:r>
            <a:r>
              <a:rPr lang="en-US" altLang="zh-CN" sz="2400" b="0" dirty="0"/>
              <a:t>)</a:t>
            </a:r>
            <a:r>
              <a:rPr lang="zh-CN" altLang="en-US" sz="2400" b="0" dirty="0"/>
              <a:t>。</a:t>
            </a:r>
            <a:endParaRPr lang="zh-CN" altLang="en-US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 b="0" dirty="0"/>
              <a:t>                 </a:t>
            </a:r>
            <a:r>
              <a:rPr lang="en-US" altLang="zh-CN" sz="2400" b="0" dirty="0"/>
              <a:t>b10101100</a:t>
            </a:r>
            <a:endParaRPr lang="zh-CN" altLang="en-US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CN" sz="2400" b="0" dirty="0"/>
              <a:t>     3.&lt;</a:t>
            </a:r>
            <a:r>
              <a:rPr lang="zh-CN" altLang="en-US" sz="2400" b="0" dirty="0"/>
              <a:t>数字</a:t>
            </a:r>
            <a:r>
              <a:rPr lang="en-US" altLang="zh-CN" sz="2400" b="0" dirty="0"/>
              <a:t>&gt;</a:t>
            </a:r>
            <a:r>
              <a:rPr lang="zh-CN" altLang="en-US" sz="2400" b="0" dirty="0"/>
              <a:t>在这种描述方式中</a:t>
            </a:r>
            <a:r>
              <a:rPr lang="en-US" altLang="zh-CN" sz="2400" b="0" dirty="0"/>
              <a:t>,</a:t>
            </a:r>
            <a:r>
              <a:rPr lang="zh-CN" altLang="en-US" sz="2400" b="0" dirty="0"/>
              <a:t>采用缺省进制十进制。</a:t>
            </a:r>
            <a:endParaRPr lang="zh-CN" altLang="en-US" sz="2400" b="0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 dirty="0"/>
              <a:t>                   </a:t>
            </a:r>
            <a:r>
              <a:rPr lang="en-US" altLang="zh-CN" sz="2400" dirty="0"/>
              <a:t>22</a:t>
            </a:r>
            <a:endParaRPr lang="en-US" altLang="zh-C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99FFCC"/>
      </a:lt1>
      <a:dk2>
        <a:srgbClr val="000000"/>
      </a:dk2>
      <a:lt2>
        <a:srgbClr val="808080"/>
      </a:lt2>
      <a:accent1>
        <a:srgbClr val="FFFFFF"/>
      </a:accent1>
      <a:accent2>
        <a:srgbClr val="0000FF"/>
      </a:accent2>
      <a:accent3>
        <a:srgbClr val="CAFFE2"/>
      </a:accent3>
      <a:accent4>
        <a:srgbClr val="000000"/>
      </a:accent4>
      <a:accent5>
        <a:srgbClr val="FFFFFF"/>
      </a:accent5>
      <a:accent6>
        <a:srgbClr val="0000E7"/>
      </a:accent6>
      <a:hlink>
        <a:srgbClr val="FF0000"/>
      </a:hlink>
      <a:folHlink>
        <a:srgbClr val="FFFF00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none" w="sm" len="lg"/>
        </a:ln>
      </a:spPr>
      <a:bodyPr vert="horz" wrap="none" lIns="91440" tIns="45720" rIns="91440" bIns="45720" numCol="1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none" w="sm" len="lg"/>
        </a:ln>
      </a:spPr>
      <a:bodyPr vert="horz" wrap="none" lIns="91440" tIns="45720" rIns="91440" bIns="45720" numCol="1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5547</Words>
  <Application>WPS 演示</Application>
  <PresentationFormat>自定义</PresentationFormat>
  <Paragraphs>442</Paragraphs>
  <Slides>29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4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29</vt:i4>
      </vt:variant>
    </vt:vector>
  </HeadingPairs>
  <TitlesOfParts>
    <vt:vector size="55" baseType="lpstr">
      <vt:lpstr>Arial</vt:lpstr>
      <vt:lpstr>宋体</vt:lpstr>
      <vt:lpstr>Wingdings</vt:lpstr>
      <vt:lpstr>Times New Roman</vt:lpstr>
      <vt:lpstr>Calibri</vt:lpstr>
      <vt:lpstr>等线</vt:lpstr>
      <vt:lpstr>微软雅黑</vt:lpstr>
      <vt:lpstr>Verdana</vt:lpstr>
      <vt:lpstr>黑体</vt:lpstr>
      <vt:lpstr>楷体_GB2312</vt:lpstr>
      <vt:lpstr>新宋体</vt:lpstr>
      <vt:lpstr>Courier New</vt:lpstr>
      <vt:lpstr>Tahoma</vt:lpstr>
      <vt:lpstr>等线 Light</vt:lpstr>
      <vt:lpstr>Arial Unicode MS</vt:lpstr>
      <vt:lpstr>Calibri Light</vt:lpstr>
      <vt:lpstr>等线</vt:lpstr>
      <vt:lpstr>Calibri</vt:lpstr>
      <vt:lpstr>Office 主题​​</vt:lpstr>
      <vt:lpstr>默认设计模板</vt:lpstr>
      <vt:lpstr>1_默认设计模板</vt:lpstr>
      <vt:lpstr>2_默认设计模板</vt:lpstr>
      <vt:lpstr>Word.Picture.8</vt:lpstr>
      <vt:lpstr>Word.Picture.8</vt:lpstr>
      <vt:lpstr>Word.Picture.8</vt:lpstr>
      <vt:lpstr>Word.Picture.8</vt:lpstr>
      <vt:lpstr>Verilog HDL</vt:lpstr>
      <vt:lpstr>PowerPoint 演示文稿</vt:lpstr>
      <vt:lpstr>PowerPoint 演示文稿</vt:lpstr>
      <vt:lpstr>什么是Verilog HDL？</vt:lpstr>
      <vt:lpstr>PowerPoint 演示文稿</vt:lpstr>
      <vt:lpstr>PowerPoint 演示文稿</vt:lpstr>
      <vt:lpstr>PowerPoint 演示文稿</vt:lpstr>
      <vt:lpstr>PowerPoint 演示文稿</vt:lpstr>
      <vt:lpstr>数据类型及其常量、变量 </vt:lpstr>
      <vt:lpstr>数据类型及其常量、变量</vt:lpstr>
      <vt:lpstr>数据类型及其常量、变量</vt:lpstr>
      <vt:lpstr>数据类型及其常量、变量</vt:lpstr>
      <vt:lpstr>运算符及表达式 </vt:lpstr>
      <vt:lpstr>运算符及表达式</vt:lpstr>
      <vt:lpstr>赋值语句</vt:lpstr>
      <vt:lpstr>赋值语句</vt:lpstr>
      <vt:lpstr>PowerPoint 演示文稿</vt:lpstr>
      <vt:lpstr>模块（module）</vt:lpstr>
      <vt:lpstr>PowerPoint 演示文稿</vt:lpstr>
      <vt:lpstr>行为描述方式：</vt:lpstr>
      <vt:lpstr>结构说明语句</vt:lpstr>
      <vt:lpstr>结构说明语句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Verilog HDL</dc:title>
  <dc:creator>yhx</dc:creator>
  <cp:lastModifiedBy>欧阳寒廖</cp:lastModifiedBy>
  <cp:revision>37</cp:revision>
  <dcterms:created xsi:type="dcterms:W3CDTF">2021-05-26T07:00:00Z</dcterms:created>
  <dcterms:modified xsi:type="dcterms:W3CDTF">2021-06-20T01:31:50Z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2F11D0B60BD7432EB9F0602E5BB84CAB</vt:lpwstr>
  </property>
  <property fmtid="{D5CDD505-2E9C-101B-9397-08002B2CF9AE}" pid="3" name="KSOProductBuildVer">
    <vt:lpwstr>2052-11.1.0.10577</vt:lpwstr>
  </property>
</Properties>
</file>